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925" r:id="rId2"/>
    <p:sldId id="922" r:id="rId3"/>
    <p:sldId id="398" r:id="rId4"/>
    <p:sldId id="910" r:id="rId5"/>
    <p:sldId id="400" r:id="rId6"/>
    <p:sldId id="401" r:id="rId7"/>
    <p:sldId id="402" r:id="rId8"/>
    <p:sldId id="403" r:id="rId9"/>
    <p:sldId id="404" r:id="rId10"/>
    <p:sldId id="405" r:id="rId11"/>
    <p:sldId id="406" r:id="rId12"/>
    <p:sldId id="923" r:id="rId13"/>
    <p:sldId id="924" r:id="rId14"/>
    <p:sldId id="911" r:id="rId15"/>
    <p:sldId id="3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14" autoAdjust="0"/>
    <p:restoredTop sz="94660"/>
  </p:normalViewPr>
  <p:slideViewPr>
    <p:cSldViewPr snapToGrid="0">
      <p:cViewPr varScale="1">
        <p:scale>
          <a:sx n="149" d="100"/>
          <a:sy n="149" d="100"/>
        </p:scale>
        <p:origin x="208"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96973F-D3C9-47D2-838A-AFAC432F2774}" type="datetimeFigureOut">
              <a:rPr lang="en-US" smtClean="0"/>
              <a:t>9/7/23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FB4766-4F75-450C-8B15-D5BBEA266730}" type="slidenum">
              <a:rPr lang="en-US" smtClean="0"/>
              <a:t>‹#›</a:t>
            </a:fld>
            <a:endParaRPr lang="en-US"/>
          </a:p>
        </p:txBody>
      </p:sp>
    </p:spTree>
    <p:extLst>
      <p:ext uri="{BB962C8B-B14F-4D97-AF65-F5344CB8AC3E}">
        <p14:creationId xmlns:p14="http://schemas.microsoft.com/office/powerpoint/2010/main" val="186444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35D3A-8F77-F040-2DFA-DA8FA50D68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1B21A8-D7C3-3589-34A5-952D9CE090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34D4EB-6C91-190A-A552-F75F64200236}"/>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5" name="Footer Placeholder 4">
            <a:extLst>
              <a:ext uri="{FF2B5EF4-FFF2-40B4-BE49-F238E27FC236}">
                <a16:creationId xmlns:a16="http://schemas.microsoft.com/office/drawing/2014/main" id="{6D61CEAE-D93A-A44D-3F47-512B4F1CE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30BCD-D716-9AD7-A0EA-DFA41F97F3F7}"/>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2701991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52B3D-14BB-EA0C-2A38-96AA475386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000221-444F-071C-27E9-6156384845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0F2261-5CA5-4374-964C-98F8BA68C80A}"/>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5" name="Footer Placeholder 4">
            <a:extLst>
              <a:ext uri="{FF2B5EF4-FFF2-40B4-BE49-F238E27FC236}">
                <a16:creationId xmlns:a16="http://schemas.microsoft.com/office/drawing/2014/main" id="{BAB9208C-40A1-326C-31B9-96E12C266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1FFD1-D324-6BF7-9C5E-A7827F191924}"/>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2926004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DC36A5-D826-E9A5-2360-F634E4D166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A59A07-A104-B386-48A4-CFA3F1F6C9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49BB5-59C0-2F10-D6AD-89163B3A920A}"/>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5" name="Footer Placeholder 4">
            <a:extLst>
              <a:ext uri="{FF2B5EF4-FFF2-40B4-BE49-F238E27FC236}">
                <a16:creationId xmlns:a16="http://schemas.microsoft.com/office/drawing/2014/main" id="{8BFFCDD5-674F-E9FD-76B2-856FED73E2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7F65C6-3B75-73B8-3F3C-B69932869775}"/>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12490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18C7-18C6-E526-0AF4-60CD976581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457FCE-88E5-681E-A12A-17467B3192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D54D02-6AF0-E14F-93EC-334019F197D2}"/>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5" name="Footer Placeholder 4">
            <a:extLst>
              <a:ext uri="{FF2B5EF4-FFF2-40B4-BE49-F238E27FC236}">
                <a16:creationId xmlns:a16="http://schemas.microsoft.com/office/drawing/2014/main" id="{3D7399EE-F5D2-9A7D-1CDA-51E0FFF82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C4A-4807-0009-397D-C9BE7780208B}"/>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1856962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D20B0-9D9A-00AA-C4B3-C6D763AEE3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0F5A77-6020-F649-D041-A2124C4FB0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BCE5A6-E396-429A-FEC4-5E9FE729D5A9}"/>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5" name="Footer Placeholder 4">
            <a:extLst>
              <a:ext uri="{FF2B5EF4-FFF2-40B4-BE49-F238E27FC236}">
                <a16:creationId xmlns:a16="http://schemas.microsoft.com/office/drawing/2014/main" id="{B6F1BF78-886B-48CD-262B-3864D37ED3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3A53EF-F8CB-F0A2-BAF2-02771FDC8545}"/>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244348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4BF46-0C20-028D-2C34-BC03F056BF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BE5B19-1597-B13D-1E2A-48777B1525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C7453B-9EB9-642B-C6C5-12C7924CA1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2B001F-8CF7-36CF-EA00-555DF6B24113}"/>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6" name="Footer Placeholder 5">
            <a:extLst>
              <a:ext uri="{FF2B5EF4-FFF2-40B4-BE49-F238E27FC236}">
                <a16:creationId xmlns:a16="http://schemas.microsoft.com/office/drawing/2014/main" id="{569D2F79-4757-A0E0-CA53-D5B9DB2F1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112D7-70C0-7262-7206-B44977DC103A}"/>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2123155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5CED2-2E34-42DA-C31E-B49125601B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37D35E-520B-753E-7B99-EAAF8E4F02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E898A7-F289-4BED-37FC-D6C97B115EE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C65F8F-22F6-4163-0AF2-165C5A0688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5F7B76-2287-C578-C3D4-7A8F7AB079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912073-D7D8-DCD2-F0E0-EE94E94C2ADF}"/>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8" name="Footer Placeholder 7">
            <a:extLst>
              <a:ext uri="{FF2B5EF4-FFF2-40B4-BE49-F238E27FC236}">
                <a16:creationId xmlns:a16="http://schemas.microsoft.com/office/drawing/2014/main" id="{81408A0C-63EF-2F61-C294-6C670353FD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954453-9A6A-97E6-20DB-F4AE39FACAA8}"/>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2846615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929CE-D984-3171-0F04-ED35AA2833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E4AE49-B7F4-4BD3-505D-990D9C73F502}"/>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4" name="Footer Placeholder 3">
            <a:extLst>
              <a:ext uri="{FF2B5EF4-FFF2-40B4-BE49-F238E27FC236}">
                <a16:creationId xmlns:a16="http://schemas.microsoft.com/office/drawing/2014/main" id="{1432423A-D3E9-BE29-69B4-2A7BDFD98E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734E2-52A8-1447-CD2E-133A084486E2}"/>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347515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A58374-84A3-35FB-E725-0ECB0C47D05F}"/>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3" name="Footer Placeholder 2">
            <a:extLst>
              <a:ext uri="{FF2B5EF4-FFF2-40B4-BE49-F238E27FC236}">
                <a16:creationId xmlns:a16="http://schemas.microsoft.com/office/drawing/2014/main" id="{A599DE1B-7507-2341-36DF-F28164B914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FC7388-C6D2-FF2D-F2FE-2145635607F7}"/>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617511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24F8-CDAC-35CF-2D68-6AA1AF8425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EF6793-6AB4-3502-3EA0-DB49781D4D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CFCF23-6D1C-B5AE-22B1-14B15763D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DF35E8-C725-1675-DF55-C74634B6FBF4}"/>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6" name="Footer Placeholder 5">
            <a:extLst>
              <a:ext uri="{FF2B5EF4-FFF2-40B4-BE49-F238E27FC236}">
                <a16:creationId xmlns:a16="http://schemas.microsoft.com/office/drawing/2014/main" id="{3A3240E2-1587-5879-F663-DA214E8C3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D5C63C-2931-FA77-6C8D-7D5D0BD0A9F5}"/>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213735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2B1D0-C256-71CB-122B-1D2A8D9F06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116633-C49F-4C74-8FA0-6233AF8A5B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123A2A-59A7-18B6-2366-39E8D649E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A81A2-E7CA-DD10-1FC4-EAC43C52B31D}"/>
              </a:ext>
            </a:extLst>
          </p:cNvPr>
          <p:cNvSpPr>
            <a:spLocks noGrp="1"/>
          </p:cNvSpPr>
          <p:nvPr>
            <p:ph type="dt" sz="half" idx="10"/>
          </p:nvPr>
        </p:nvSpPr>
        <p:spPr/>
        <p:txBody>
          <a:bodyPr/>
          <a:lstStyle/>
          <a:p>
            <a:fld id="{F85CB89B-6ED5-4BF6-A2B7-5E49DDCC847A}" type="datetimeFigureOut">
              <a:rPr lang="en-US" smtClean="0"/>
              <a:t>9/7/23</a:t>
            </a:fld>
            <a:endParaRPr lang="en-US"/>
          </a:p>
        </p:txBody>
      </p:sp>
      <p:sp>
        <p:nvSpPr>
          <p:cNvPr id="6" name="Footer Placeholder 5">
            <a:extLst>
              <a:ext uri="{FF2B5EF4-FFF2-40B4-BE49-F238E27FC236}">
                <a16:creationId xmlns:a16="http://schemas.microsoft.com/office/drawing/2014/main" id="{7C5760B8-1C26-857D-D247-D0C3A532EF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1F7154-BAD4-6006-8CCD-6F55CC039FAB}"/>
              </a:ext>
            </a:extLst>
          </p:cNvPr>
          <p:cNvSpPr>
            <a:spLocks noGrp="1"/>
          </p:cNvSpPr>
          <p:nvPr>
            <p:ph type="sldNum" sz="quarter" idx="12"/>
          </p:nvPr>
        </p:nvSpPr>
        <p:spPr/>
        <p:txBody>
          <a:bodyPr/>
          <a:lstStyle/>
          <a:p>
            <a:fld id="{0F4134C2-A0CF-485F-A8F6-733B724D3D0F}" type="slidenum">
              <a:rPr lang="en-US" smtClean="0"/>
              <a:t>‹#›</a:t>
            </a:fld>
            <a:endParaRPr lang="en-US"/>
          </a:p>
        </p:txBody>
      </p:sp>
    </p:spTree>
    <p:extLst>
      <p:ext uri="{BB962C8B-B14F-4D97-AF65-F5344CB8AC3E}">
        <p14:creationId xmlns:p14="http://schemas.microsoft.com/office/powerpoint/2010/main" val="2128932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FA6BF9-FA0D-79E5-CE7A-C79E75F892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A59F48-7302-A99D-9945-32D1FC8C6A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7D79B-F784-073A-45A9-C47EA71A0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5CB89B-6ED5-4BF6-A2B7-5E49DDCC847A}" type="datetimeFigureOut">
              <a:rPr lang="en-US" smtClean="0"/>
              <a:t>9/7/23</a:t>
            </a:fld>
            <a:endParaRPr lang="en-US"/>
          </a:p>
        </p:txBody>
      </p:sp>
      <p:sp>
        <p:nvSpPr>
          <p:cNvPr id="5" name="Footer Placeholder 4">
            <a:extLst>
              <a:ext uri="{FF2B5EF4-FFF2-40B4-BE49-F238E27FC236}">
                <a16:creationId xmlns:a16="http://schemas.microsoft.com/office/drawing/2014/main" id="{2B24AA19-23F8-2418-64DC-CB7664D83E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FA9D10-316C-22FC-BE67-33A42FB333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134C2-A0CF-485F-A8F6-733B724D3D0F}" type="slidenum">
              <a:rPr lang="en-US" smtClean="0"/>
              <a:t>‹#›</a:t>
            </a:fld>
            <a:endParaRPr lang="en-US"/>
          </a:p>
        </p:txBody>
      </p:sp>
    </p:spTree>
    <p:extLst>
      <p:ext uri="{BB962C8B-B14F-4D97-AF65-F5344CB8AC3E}">
        <p14:creationId xmlns:p14="http://schemas.microsoft.com/office/powerpoint/2010/main" val="4217868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2.jpeg"/><Relationship Id="rId4" Type="http://schemas.openxmlformats.org/officeDocument/2006/relationships/image" Target="../media/image22.gif"/></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5.gif"/><Relationship Id="rId4"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7.gif"/></Relationships>
</file>

<file path=ppt/slides/_rels/slide13.xml.rels><?xml version="1.0" encoding="UTF-8" standalone="yes"?>
<Relationships xmlns="http://schemas.openxmlformats.org/package/2006/relationships"><Relationship Id="rId3" Type="http://schemas.openxmlformats.org/officeDocument/2006/relationships/image" Target="../media/image36.gif"/><Relationship Id="rId7" Type="http://schemas.openxmlformats.org/officeDocument/2006/relationships/image" Target="../media/image3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7.gif"/><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gif"/><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3.gif"/><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gi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gif"/><Relationship Id="rId7"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gif"/><Relationship Id="rId7"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gif"/><Relationship Id="rId7" Type="http://schemas.openxmlformats.org/officeDocument/2006/relationships/image" Target="../media/image30.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155575" y="253834"/>
            <a:ext cx="5762146" cy="1180519"/>
          </a:xfrm>
          <a:prstGeom prst="rect">
            <a:avLst/>
          </a:prstGeom>
          <a:noFill/>
          <a:ln>
            <a:noFill/>
          </a:ln>
        </p:spPr>
      </p:pic>
      <p:sp>
        <p:nvSpPr>
          <p:cNvPr id="89" name="Google Shape;89;p1"/>
          <p:cNvSpPr txBox="1"/>
          <p:nvPr/>
        </p:nvSpPr>
        <p:spPr>
          <a:xfrm>
            <a:off x="293298" y="1862468"/>
            <a:ext cx="11197200" cy="2618666"/>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3200" b="1" i="0" u="none" strike="noStrike" cap="none" dirty="0">
                <a:solidFill>
                  <a:srgbClr val="0070C0"/>
                </a:solidFill>
                <a:latin typeface="Arial"/>
                <a:ea typeface="Arial"/>
                <a:cs typeface="Arial"/>
                <a:sym typeface="Arial"/>
              </a:rPr>
              <a:t>CHƯƠNG 1</a:t>
            </a:r>
            <a:endParaRPr dirty="0"/>
          </a:p>
          <a:p>
            <a:pPr marL="1223010" marR="5080" lvl="0" indent="-1210945" algn="ctr" rtl="0">
              <a:lnSpc>
                <a:spcPct val="120000"/>
              </a:lnSpc>
              <a:spcBef>
                <a:spcPts val="100"/>
              </a:spcBef>
              <a:spcAft>
                <a:spcPts val="0"/>
              </a:spcAft>
              <a:buNone/>
            </a:pPr>
            <a:r>
              <a:rPr lang="en-US" sz="3000" b="1" i="0" u="none" strike="noStrike" cap="none"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NHỮNG VẤN ĐỀ LÝ LUẬN CƠ BẢN VỀ NHÀ NƯỚC </a:t>
            </a:r>
            <a:endParaRPr sz="3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1223010" marR="5080" lvl="0" indent="-1210945" algn="ctr" rtl="0">
              <a:lnSpc>
                <a:spcPct val="120000"/>
              </a:lnSpc>
              <a:spcBef>
                <a:spcPts val="100"/>
              </a:spcBef>
              <a:spcAft>
                <a:spcPts val="0"/>
              </a:spcAft>
              <a:buNone/>
            </a:pPr>
            <a:r>
              <a:rPr lang="en-US" sz="3000" b="1" i="0" u="none" strike="noStrike" cap="none"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VÀ NHÀ NƯỚC CỘNG HÒA XÃ HỘI CHỦ NGHĨA VIỆT NAM</a:t>
            </a:r>
            <a:endParaRPr sz="3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12700" marR="0" lvl="0" indent="0" algn="ctr" rtl="0">
              <a:lnSpc>
                <a:spcPct val="100000"/>
              </a:lnSpc>
              <a:spcBef>
                <a:spcPts val="100"/>
              </a:spcBef>
              <a:spcAft>
                <a:spcPts val="0"/>
              </a:spcAft>
              <a:buNone/>
            </a:pPr>
            <a:endParaRPr sz="3000" b="1" i="0" u="none" strike="noStrike" cap="none" dirty="0">
              <a:solidFill>
                <a:srgbClr val="0070C0"/>
              </a:solidFill>
              <a:latin typeface="Arial" panose="020B0604020202020204" pitchFamily="34" charset="0"/>
              <a:ea typeface="Arial"/>
              <a:cs typeface="Arial" panose="020B0604020202020204" pitchFamily="34" charset="0"/>
              <a:sym typeface="Arial"/>
            </a:endParaRPr>
          </a:p>
          <a:p>
            <a:pPr marL="12700" marR="0" lvl="0" indent="0" algn="ctr" rtl="0">
              <a:lnSpc>
                <a:spcPct val="100000"/>
              </a:lnSpc>
              <a:spcBef>
                <a:spcPts val="100"/>
              </a:spcBef>
              <a:spcAft>
                <a:spcPts val="0"/>
              </a:spcAft>
              <a:buNone/>
            </a:pPr>
            <a:endParaRPr sz="3200" b="1" i="0" u="none" strike="noStrike" cap="none" dirty="0">
              <a:solidFill>
                <a:srgbClr val="0070C0"/>
              </a:solidFill>
              <a:latin typeface="Arial"/>
              <a:ea typeface="Arial"/>
              <a:cs typeface="Arial"/>
              <a:sym typeface="Arial"/>
            </a:endParaRPr>
          </a:p>
        </p:txBody>
      </p:sp>
      <p:sp>
        <p:nvSpPr>
          <p:cNvPr id="90" name="Google Shape;90;p1"/>
          <p:cNvSpPr/>
          <p:nvPr/>
        </p:nvSpPr>
        <p:spPr>
          <a:xfrm>
            <a:off x="4104322" y="3902372"/>
            <a:ext cx="3958432" cy="88992"/>
          </a:xfrm>
          <a:custGeom>
            <a:avLst/>
            <a:gdLst/>
            <a:ahLst/>
            <a:cxnLst/>
            <a:rect l="l" t="t" r="r" b="b"/>
            <a:pathLst>
              <a:path w="4686300" h="120000" extrusionOk="0">
                <a:moveTo>
                  <a:pt x="0" y="0"/>
                </a:moveTo>
                <a:lnTo>
                  <a:pt x="4686300" y="0"/>
                </a:lnTo>
              </a:path>
            </a:pathLst>
          </a:custGeom>
          <a:noFill/>
          <a:ln w="571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b="0" i="0" u="none" strike="noStrike" cap="none">
              <a:solidFill>
                <a:srgbClr val="1F3864"/>
              </a:solidFill>
              <a:latin typeface="Arial"/>
              <a:ea typeface="Arial"/>
              <a:cs typeface="Arial"/>
              <a:sym typeface="Arial"/>
            </a:endParaRPr>
          </a:p>
        </p:txBody>
      </p:sp>
      <p:sp>
        <p:nvSpPr>
          <p:cNvPr id="91" name="Google Shape;91;p1"/>
          <p:cNvSpPr txBox="1"/>
          <p:nvPr/>
        </p:nvSpPr>
        <p:spPr>
          <a:xfrm flipH="1">
            <a:off x="7332132" y="4909248"/>
            <a:ext cx="4538134" cy="1528624"/>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i="0" u="sng" strike="noStrike" cap="none" dirty="0">
                <a:solidFill>
                  <a:schemeClr val="dk1"/>
                </a:solidFill>
                <a:latin typeface="Arial"/>
                <a:ea typeface="Arial"/>
                <a:cs typeface="Arial"/>
                <a:sym typeface="Arial"/>
              </a:rPr>
              <a:t>GV</a:t>
            </a:r>
            <a:r>
              <a:rPr lang="en-US" sz="2400" b="1" i="0" u="none" strike="noStrike" cap="none" dirty="0">
                <a:solidFill>
                  <a:schemeClr val="dk1"/>
                </a:solidFill>
                <a:latin typeface="Arial"/>
                <a:ea typeface="Arial"/>
                <a:cs typeface="Arial"/>
                <a:sym typeface="Arial"/>
              </a:rPr>
              <a:t>: Võ </a:t>
            </a:r>
            <a:r>
              <a:rPr lang="en-US" sz="2400" b="1" i="0" u="none" strike="noStrike" cap="none" dirty="0" err="1">
                <a:solidFill>
                  <a:schemeClr val="dk1"/>
                </a:solidFill>
                <a:latin typeface="Arial"/>
                <a:ea typeface="Arial"/>
                <a:cs typeface="Arial"/>
                <a:sym typeface="Arial"/>
              </a:rPr>
              <a:t>Thị</a:t>
            </a:r>
            <a:r>
              <a:rPr lang="en-US" sz="2400" b="1" i="0" u="none" strike="noStrike" cap="none" dirty="0">
                <a:solidFill>
                  <a:schemeClr val="dk1"/>
                </a:solidFill>
                <a:latin typeface="Arial"/>
                <a:ea typeface="Arial"/>
                <a:cs typeface="Arial"/>
                <a:sym typeface="Arial"/>
              </a:rPr>
              <a:t> </a:t>
            </a:r>
            <a:r>
              <a:rPr lang="en-US" sz="2400" b="1" i="0" u="none" strike="noStrike" cap="none" dirty="0" err="1">
                <a:solidFill>
                  <a:schemeClr val="dk1"/>
                </a:solidFill>
                <a:latin typeface="Arial"/>
                <a:ea typeface="Arial"/>
                <a:cs typeface="Arial"/>
                <a:sym typeface="Arial"/>
              </a:rPr>
              <a:t>Mỹ</a:t>
            </a:r>
            <a:r>
              <a:rPr lang="en-US" sz="2400" b="1" i="0" u="none" strike="noStrike" cap="none" dirty="0">
                <a:solidFill>
                  <a:schemeClr val="dk1"/>
                </a:solidFill>
                <a:latin typeface="Arial"/>
                <a:ea typeface="Arial"/>
                <a:cs typeface="Arial"/>
                <a:sym typeface="Arial"/>
              </a:rPr>
              <a:t> </a:t>
            </a:r>
            <a:r>
              <a:rPr lang="en-US" sz="2400" b="1" i="0" u="none" strike="noStrike" cap="none" dirty="0" err="1">
                <a:solidFill>
                  <a:schemeClr val="dk1"/>
                </a:solidFill>
                <a:latin typeface="Arial"/>
                <a:ea typeface="Arial"/>
                <a:cs typeface="Arial"/>
                <a:sym typeface="Arial"/>
              </a:rPr>
              <a:t>Hương</a:t>
            </a:r>
            <a:endParaRPr sz="2400" b="1" i="0" u="none" strike="noStrike" cap="none" dirty="0">
              <a:solidFill>
                <a:schemeClr val="dk1"/>
              </a:solidFill>
              <a:latin typeface="Arial"/>
              <a:ea typeface="Arial"/>
              <a:cs typeface="Arial"/>
              <a:sym typeface="Arial"/>
            </a:endParaRPr>
          </a:p>
          <a:p>
            <a:pPr marL="12700" marR="0" lvl="0" indent="0" algn="l" rtl="0">
              <a:spcBef>
                <a:spcPts val="100"/>
              </a:spcBef>
              <a:spcAft>
                <a:spcPts val="0"/>
              </a:spcAft>
              <a:buNone/>
            </a:pPr>
            <a:r>
              <a:rPr lang="en-US" sz="2400" b="0" i="0" u="none" strike="noStrike" cap="none" dirty="0">
                <a:solidFill>
                  <a:schemeClr val="dk1"/>
                </a:solidFill>
                <a:latin typeface="Arial"/>
                <a:ea typeface="Arial"/>
                <a:cs typeface="Arial"/>
                <a:sym typeface="Arial"/>
              </a:rPr>
              <a:t>      huongvtm@hcmute.edu.vn</a:t>
            </a:r>
            <a:endParaRPr dirty="0"/>
          </a:p>
          <a:p>
            <a:pPr marL="12700" marR="0" lvl="0" indent="0" algn="l" rtl="0">
              <a:lnSpc>
                <a:spcPct val="100000"/>
              </a:lnSpc>
              <a:spcBef>
                <a:spcPts val="100"/>
              </a:spcBef>
              <a:spcAft>
                <a:spcPts val="0"/>
              </a:spcAft>
              <a:buNone/>
            </a:pPr>
            <a:endParaRPr sz="2400" b="1" i="0" u="none" strike="noStrike" cap="none" dirty="0">
              <a:solidFill>
                <a:schemeClr val="dk1"/>
              </a:solidFill>
              <a:latin typeface="Arial"/>
              <a:ea typeface="Arial"/>
              <a:cs typeface="Arial"/>
              <a:sym typeface="Arial"/>
            </a:endParaRPr>
          </a:p>
          <a:p>
            <a:pPr marL="12700" marR="0" lvl="0" indent="0" algn="l" rtl="0">
              <a:lnSpc>
                <a:spcPct val="100000"/>
              </a:lnSpc>
              <a:spcBef>
                <a:spcPts val="100"/>
              </a:spcBef>
              <a:spcAft>
                <a:spcPts val="0"/>
              </a:spcAft>
              <a:buNone/>
            </a:pPr>
            <a:r>
              <a:rPr lang="en-US" sz="2400" b="1" i="0" u="none" strike="noStrike" cap="none" dirty="0">
                <a:solidFill>
                  <a:schemeClr val="dk1"/>
                </a:solidFill>
                <a:latin typeface="Arial"/>
                <a:ea typeface="Arial"/>
                <a:cs typeface="Arial"/>
                <a:sym typeface="Arial"/>
              </a:rPr>
              <a:t> </a:t>
            </a:r>
            <a:endParaRPr sz="2400" b="1" i="0" u="none" strike="noStrike" cap="none" dirty="0">
              <a:solidFill>
                <a:schemeClr val="dk1"/>
              </a:solidFill>
              <a:latin typeface="Arial"/>
              <a:ea typeface="Arial"/>
              <a:cs typeface="Arial"/>
              <a:sym typeface="Arial"/>
            </a:endParaRPr>
          </a:p>
        </p:txBody>
      </p:sp>
      <p:sp>
        <p:nvSpPr>
          <p:cNvPr id="93" name="Google Shape;93;p1" descr="Gmail Email Biểu Tượng - Miễn Phí vector hình ảnh trên Pixabay - Pixabay"/>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4" name="Google Shape;94;p1"/>
          <p:cNvPicPr preferRelativeResize="0"/>
          <p:nvPr/>
        </p:nvPicPr>
        <p:blipFill rotWithShape="1">
          <a:blip r:embed="rId4">
            <a:alphaModFix/>
          </a:blip>
          <a:srcRect/>
          <a:stretch/>
        </p:blipFill>
        <p:spPr>
          <a:xfrm>
            <a:off x="7332132" y="5307193"/>
            <a:ext cx="493852" cy="290167"/>
          </a:xfrm>
          <a:prstGeom prst="rect">
            <a:avLst/>
          </a:prstGeom>
          <a:noFill/>
          <a:ln>
            <a:noFill/>
          </a:ln>
        </p:spPr>
      </p:pic>
      <p:pic>
        <p:nvPicPr>
          <p:cNvPr id="2" name="Picture 1">
            <a:extLst>
              <a:ext uri="{FF2B5EF4-FFF2-40B4-BE49-F238E27FC236}">
                <a16:creationId xmlns:a16="http://schemas.microsoft.com/office/drawing/2014/main" id="{C5B3C72C-2A83-EC8A-E3DF-D47F7932F7FC}"/>
              </a:ext>
            </a:extLst>
          </p:cNvPr>
          <p:cNvPicPr>
            <a:picLocks noChangeAspect="1"/>
          </p:cNvPicPr>
          <p:nvPr/>
        </p:nvPicPr>
        <p:blipFill>
          <a:blip r:embed="rId5"/>
          <a:stretch>
            <a:fillRect/>
          </a:stretch>
        </p:blipFill>
        <p:spPr>
          <a:xfrm>
            <a:off x="11186073" y="43504"/>
            <a:ext cx="1005927" cy="420660"/>
          </a:xfrm>
          <a:prstGeom prst="rect">
            <a:avLst/>
          </a:prstGeom>
        </p:spPr>
      </p:pic>
      <p:sp>
        <p:nvSpPr>
          <p:cNvPr id="3" name="Slide Number Placeholder 2">
            <a:extLst>
              <a:ext uri="{FF2B5EF4-FFF2-40B4-BE49-F238E27FC236}">
                <a16:creationId xmlns:a16="http://schemas.microsoft.com/office/drawing/2014/main" id="{2699D466-B8A6-3691-3B55-4928C9A67255}"/>
              </a:ext>
            </a:extLst>
          </p:cNvPr>
          <p:cNvSpPr>
            <a:spLocks noGrp="1"/>
          </p:cNvSpPr>
          <p:nvPr>
            <p:ph type="sldNum" sz="quarter" idx="12"/>
          </p:nvPr>
        </p:nvSpPr>
        <p:spPr/>
        <p:txBody>
          <a:bodyPr/>
          <a:lstStyle/>
          <a:p>
            <a:fld id="{EB2F1D69-A6BF-4D5E-A75F-11EF37BFFCDA}" type="slidenum">
              <a:rPr lang="en-US" smtClean="0"/>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95591" y="125553"/>
            <a:ext cx="1006967" cy="440376"/>
          </a:xfrm>
          <a:prstGeom prst="rect">
            <a:avLst/>
          </a:prstGeom>
        </p:spPr>
      </p:pic>
      <p:sp>
        <p:nvSpPr>
          <p:cNvPr id="6" name="Rectangle 5"/>
          <p:cNvSpPr/>
          <p:nvPr/>
        </p:nvSpPr>
        <p:spPr>
          <a:xfrm>
            <a:off x="0" y="840900"/>
            <a:ext cx="12192000" cy="523220"/>
          </a:xfrm>
          <a:prstGeom prst="rect">
            <a:avLst/>
          </a:prstGeom>
        </p:spPr>
        <p:txBody>
          <a:bodyPr wrap="square">
            <a:spAutoFit/>
          </a:bodyPr>
          <a:lstStyle/>
          <a:p>
            <a:pPr marL="182880" lvl="0" algn="ct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BẢN CHẤT NHÀ NƯỚC CỘNG HÒA XÃ HỘI CHỦ NGHĨA VIỆT NAM</a:t>
            </a:r>
          </a:p>
        </p:txBody>
      </p:sp>
      <p:sp>
        <p:nvSpPr>
          <p:cNvPr id="7" name="AutoShape 2" descr="Những nội dung cơ bản của Hiến pháp năm 201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0" name="Picture 4" descr="Vận dụng tư tưởng Hồ Chí Minh về đại đoàn kết dân tộc trong công tác phòng,  chống dịch Covid-19 | Ban Tuyên giáo Tỉnh ủy Lạng Sơ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763" y="2075086"/>
            <a:ext cx="3549323" cy="185802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1087901" y="2063541"/>
            <a:ext cx="1611393" cy="369332"/>
          </a:xfrm>
          <a:prstGeom prst="rect">
            <a:avLst/>
          </a:prstGeom>
        </p:spPr>
        <p:txBody>
          <a:bodyPr wrap="square">
            <a:spAutoFit/>
          </a:bodyPr>
          <a:lstStyle/>
          <a:p>
            <a:r>
              <a:rPr lang="en-US" b="1" i="1" dirty="0" err="1">
                <a:solidFill>
                  <a:srgbClr val="FF0000"/>
                </a:solidFill>
                <a:latin typeface="Arial" panose="020B0604020202020204" pitchFamily="34" charset="0"/>
                <a:cs typeface="Arial" panose="020B0604020202020204" pitchFamily="34" charset="0"/>
              </a:rPr>
              <a:t>Tính</a:t>
            </a:r>
            <a:r>
              <a:rPr lang="en-US" b="1" i="1" dirty="0">
                <a:solidFill>
                  <a:srgbClr val="FF0000"/>
                </a:solidFill>
                <a:latin typeface="Arial" panose="020B0604020202020204" pitchFamily="34" charset="0"/>
                <a:cs typeface="Arial" panose="020B0604020202020204" pitchFamily="34" charset="0"/>
              </a:rPr>
              <a:t> </a:t>
            </a:r>
            <a:r>
              <a:rPr lang="en-US" b="1" i="1" dirty="0" err="1">
                <a:solidFill>
                  <a:srgbClr val="FF0000"/>
                </a:solidFill>
                <a:latin typeface="Arial" panose="020B0604020202020204" pitchFamily="34" charset="0"/>
                <a:cs typeface="Arial" panose="020B0604020202020204" pitchFamily="34" charset="0"/>
              </a:rPr>
              <a:t>dân</a:t>
            </a:r>
            <a:r>
              <a:rPr lang="en-US" b="1" i="1" dirty="0">
                <a:solidFill>
                  <a:srgbClr val="FF0000"/>
                </a:solidFill>
                <a:latin typeface="Arial" panose="020B0604020202020204" pitchFamily="34" charset="0"/>
                <a:cs typeface="Arial" panose="020B0604020202020204" pitchFamily="34" charset="0"/>
              </a:rPr>
              <a:t> </a:t>
            </a:r>
            <a:r>
              <a:rPr lang="en-US" b="1" i="1" dirty="0" err="1">
                <a:solidFill>
                  <a:srgbClr val="FF0000"/>
                </a:solidFill>
                <a:latin typeface="Arial" panose="020B0604020202020204" pitchFamily="34" charset="0"/>
                <a:cs typeface="Arial" panose="020B0604020202020204" pitchFamily="34" charset="0"/>
              </a:rPr>
              <a:t>tộc</a:t>
            </a:r>
            <a:endParaRPr lang="en-US" dirty="0"/>
          </a:p>
        </p:txBody>
      </p:sp>
      <p:pic>
        <p:nvPicPr>
          <p:cNvPr id="19" name="Picture 2" descr="Apple celebrates Black History Month with Unity Collection and exclusive  content - Apple"/>
          <p:cNvPicPr>
            <a:picLocks noChangeAspect="1" noChangeArrowheads="1" noCrop="1"/>
          </p:cNvPicPr>
          <p:nvPr/>
        </p:nvPicPr>
        <p:blipFill>
          <a:blip r:embed="rId4"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460375" y="1924958"/>
            <a:ext cx="627526" cy="6275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7123474" y="2264714"/>
            <a:ext cx="4800141" cy="1615827"/>
          </a:xfrm>
          <a:prstGeom prst="rect">
            <a:avLst/>
          </a:prstGeom>
        </p:spPr>
        <p:txBody>
          <a:bodyPr wrap="square">
            <a:spAutoFit/>
          </a:bodyPr>
          <a:lstStyle/>
          <a:p>
            <a:pPr algn="just">
              <a:lnSpc>
                <a:spcPct val="150000"/>
              </a:lnSpc>
            </a:pPr>
            <a:r>
              <a:rPr lang="vi-VN" dirty="0"/>
              <a:t>Nước Cộng hòa xã hội chủ nghĩa Việt Nam là </a:t>
            </a:r>
            <a:r>
              <a:rPr lang="vi-VN" b="1" i="1" dirty="0">
                <a:solidFill>
                  <a:schemeClr val="accent6">
                    <a:lumMod val="75000"/>
                  </a:schemeClr>
                </a:solidFill>
              </a:rPr>
              <a:t>quốc gia thống nhất của các dân tộc</a:t>
            </a:r>
            <a:r>
              <a:rPr lang="vi-VN" dirty="0"/>
              <a:t> cùng sinh sống trên đất nước Việt Nam</a:t>
            </a:r>
            <a:r>
              <a:rPr lang="en-US" dirty="0"/>
              <a:t>.</a:t>
            </a:r>
            <a:r>
              <a:rPr lang="vi-VN" dirty="0"/>
              <a:t>  </a:t>
            </a:r>
            <a:endParaRPr lang="en-US" dirty="0"/>
          </a:p>
          <a:p>
            <a:pPr algn="r"/>
            <a:r>
              <a:rPr lang="vi-VN" i="1" dirty="0"/>
              <a:t>(Điều 5 Hiến pháp năm 2013 )</a:t>
            </a:r>
          </a:p>
        </p:txBody>
      </p:sp>
      <p:pic>
        <p:nvPicPr>
          <p:cNvPr id="9224" name="Picture 8" descr="Đại hội các dân tộc thiểu số Việt Nam lần thứ II được tổ chức từ ngày 2 -  4/12 |=&gt; Đăng trên báo Bắc Gia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0910" y="4248926"/>
            <a:ext cx="4231917" cy="18580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AA4CCF1-79CC-469E-9A60-E67B9D1A1CDA}"/>
              </a:ext>
            </a:extLst>
          </p:cNvPr>
          <p:cNvPicPr>
            <a:picLocks noChangeAspect="1"/>
          </p:cNvPicPr>
          <p:nvPr/>
        </p:nvPicPr>
        <p:blipFill rotWithShape="1">
          <a:blip r:embed="rId6">
            <a:extLst>
              <a:ext uri="{28A0092B-C50C-407E-A947-70E740481C1C}">
                <a14:useLocalDpi xmlns:a14="http://schemas.microsoft.com/office/drawing/2010/main" val="0"/>
              </a:ext>
            </a:extLst>
          </a:blip>
          <a:srcRect r="81677"/>
          <a:stretch/>
        </p:blipFill>
        <p:spPr>
          <a:xfrm>
            <a:off x="0" y="-33701"/>
            <a:ext cx="730737" cy="874601"/>
          </a:xfrm>
          <a:prstGeom prst="rect">
            <a:avLst/>
          </a:prstGeom>
        </p:spPr>
      </p:pic>
      <p:sp>
        <p:nvSpPr>
          <p:cNvPr id="2" name="Slide Number Placeholder 1">
            <a:extLst>
              <a:ext uri="{FF2B5EF4-FFF2-40B4-BE49-F238E27FC236}">
                <a16:creationId xmlns:a16="http://schemas.microsoft.com/office/drawing/2014/main" id="{D619FFC8-0E3A-83E8-09E1-5F2F9C99D70E}"/>
              </a:ext>
            </a:extLst>
          </p:cNvPr>
          <p:cNvSpPr>
            <a:spLocks noGrp="1"/>
          </p:cNvSpPr>
          <p:nvPr>
            <p:ph type="sldNum" sz="quarter" idx="12"/>
          </p:nvPr>
        </p:nvSpPr>
        <p:spPr/>
        <p:txBody>
          <a:bodyPr/>
          <a:lstStyle/>
          <a:p>
            <a:fld id="{D7031954-5A03-4A73-B879-34023662F21E}" type="slidenum">
              <a:rPr lang="en-US" smtClean="0"/>
              <a:t>10</a:t>
            </a:fld>
            <a:endParaRPr lang="en-US"/>
          </a:p>
        </p:txBody>
      </p:sp>
    </p:spTree>
    <p:extLst>
      <p:ext uri="{BB962C8B-B14F-4D97-AF65-F5344CB8AC3E}">
        <p14:creationId xmlns:p14="http://schemas.microsoft.com/office/powerpoint/2010/main" val="1048652365"/>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80">
                                          <p:stCondLst>
                                            <p:cond delay="0"/>
                                          </p:stCondLst>
                                        </p:cTn>
                                        <p:tgtEl>
                                          <p:spTgt spid="15"/>
                                        </p:tgtEl>
                                      </p:cBhvr>
                                    </p:animEffect>
                                    <p:anim calcmode="lin" valueType="num">
                                      <p:cBhvr>
                                        <p:cTn id="2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5" dur="26">
                                          <p:stCondLst>
                                            <p:cond delay="650"/>
                                          </p:stCondLst>
                                        </p:cTn>
                                        <p:tgtEl>
                                          <p:spTgt spid="15"/>
                                        </p:tgtEl>
                                      </p:cBhvr>
                                      <p:to x="100000" y="60000"/>
                                    </p:animScale>
                                    <p:animScale>
                                      <p:cBhvr>
                                        <p:cTn id="26" dur="166" decel="50000">
                                          <p:stCondLst>
                                            <p:cond delay="676"/>
                                          </p:stCondLst>
                                        </p:cTn>
                                        <p:tgtEl>
                                          <p:spTgt spid="15"/>
                                        </p:tgtEl>
                                      </p:cBhvr>
                                      <p:to x="100000" y="100000"/>
                                    </p:animScale>
                                    <p:animScale>
                                      <p:cBhvr>
                                        <p:cTn id="27" dur="26">
                                          <p:stCondLst>
                                            <p:cond delay="1312"/>
                                          </p:stCondLst>
                                        </p:cTn>
                                        <p:tgtEl>
                                          <p:spTgt spid="15"/>
                                        </p:tgtEl>
                                      </p:cBhvr>
                                      <p:to x="100000" y="80000"/>
                                    </p:animScale>
                                    <p:animScale>
                                      <p:cBhvr>
                                        <p:cTn id="28" dur="166" decel="50000">
                                          <p:stCondLst>
                                            <p:cond delay="1338"/>
                                          </p:stCondLst>
                                        </p:cTn>
                                        <p:tgtEl>
                                          <p:spTgt spid="15"/>
                                        </p:tgtEl>
                                      </p:cBhvr>
                                      <p:to x="100000" y="100000"/>
                                    </p:animScale>
                                    <p:animScale>
                                      <p:cBhvr>
                                        <p:cTn id="29" dur="26">
                                          <p:stCondLst>
                                            <p:cond delay="1642"/>
                                          </p:stCondLst>
                                        </p:cTn>
                                        <p:tgtEl>
                                          <p:spTgt spid="15"/>
                                        </p:tgtEl>
                                      </p:cBhvr>
                                      <p:to x="100000" y="90000"/>
                                    </p:animScale>
                                    <p:animScale>
                                      <p:cBhvr>
                                        <p:cTn id="30" dur="166" decel="50000">
                                          <p:stCondLst>
                                            <p:cond delay="1668"/>
                                          </p:stCondLst>
                                        </p:cTn>
                                        <p:tgtEl>
                                          <p:spTgt spid="15"/>
                                        </p:tgtEl>
                                      </p:cBhvr>
                                      <p:to x="100000" y="100000"/>
                                    </p:animScale>
                                    <p:animScale>
                                      <p:cBhvr>
                                        <p:cTn id="31" dur="26">
                                          <p:stCondLst>
                                            <p:cond delay="1808"/>
                                          </p:stCondLst>
                                        </p:cTn>
                                        <p:tgtEl>
                                          <p:spTgt spid="15"/>
                                        </p:tgtEl>
                                      </p:cBhvr>
                                      <p:to x="100000" y="95000"/>
                                    </p:animScale>
                                    <p:animScale>
                                      <p:cBhvr>
                                        <p:cTn id="32" dur="166" decel="50000">
                                          <p:stCondLst>
                                            <p:cond delay="1834"/>
                                          </p:stCondLst>
                                        </p:cTn>
                                        <p:tgtEl>
                                          <p:spTgt spid="15"/>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9220"/>
                                        </p:tgtEl>
                                        <p:attrNameLst>
                                          <p:attrName>style.visibility</p:attrName>
                                        </p:attrNameLst>
                                      </p:cBhvr>
                                      <p:to>
                                        <p:strVal val="visible"/>
                                      </p:to>
                                    </p:set>
                                    <p:animEffect transition="in" filter="circle(in)">
                                      <p:cBhvr>
                                        <p:cTn id="37" dur="2000"/>
                                        <p:tgtEl>
                                          <p:spTgt spid="9220"/>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9224"/>
                                        </p:tgtEl>
                                        <p:attrNameLst>
                                          <p:attrName>style.visibility</p:attrName>
                                        </p:attrNameLst>
                                      </p:cBhvr>
                                      <p:to>
                                        <p:strVal val="visible"/>
                                      </p:to>
                                    </p:set>
                                    <p:animEffect transition="in" filter="circle(in)">
                                      <p:cBhvr>
                                        <p:cTn id="42" dur="20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94079" y="136525"/>
            <a:ext cx="1006967" cy="440376"/>
          </a:xfrm>
          <a:prstGeom prst="rect">
            <a:avLst/>
          </a:prstGeom>
        </p:spPr>
      </p:pic>
      <p:sp>
        <p:nvSpPr>
          <p:cNvPr id="6" name="Rectangle 5"/>
          <p:cNvSpPr/>
          <p:nvPr/>
        </p:nvSpPr>
        <p:spPr>
          <a:xfrm>
            <a:off x="0" y="840900"/>
            <a:ext cx="12192000" cy="954107"/>
          </a:xfrm>
          <a:prstGeom prst="rect">
            <a:avLst/>
          </a:prstGeom>
        </p:spPr>
        <p:txBody>
          <a:bodyPr wrap="square">
            <a:spAutoFit/>
          </a:bodyPr>
          <a:lstStyle/>
          <a:p>
            <a:pPr marL="182880" lvl="0" algn="ct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CHỨC NĂNG NHÀ NƯỚC </a:t>
            </a:r>
            <a:endPar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pPr marL="182880" lvl="0" algn="ct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CỘNG HÒA XÃ HỘI CHỦ NGHĨA VIỆT NAM</a:t>
            </a:r>
          </a:p>
        </p:txBody>
      </p:sp>
      <p:pic>
        <p:nvPicPr>
          <p:cNvPr id="15" name="Picture 14">
            <a:extLst>
              <a:ext uri="{FF2B5EF4-FFF2-40B4-BE49-F238E27FC236}">
                <a16:creationId xmlns:a16="http://schemas.microsoft.com/office/drawing/2014/main" id="{AEFFDE1E-B18F-E298-A041-6D7B25B8F5B4}"/>
              </a:ext>
            </a:extLst>
          </p:cNvPr>
          <p:cNvPicPr>
            <a:picLocks noChangeAspect="1"/>
          </p:cNvPicPr>
          <p:nvPr/>
        </p:nvPicPr>
        <p:blipFill>
          <a:blip r:embed="rId3"/>
          <a:stretch>
            <a:fillRect/>
          </a:stretch>
        </p:blipFill>
        <p:spPr>
          <a:xfrm>
            <a:off x="568175" y="2884092"/>
            <a:ext cx="5239499" cy="2960656"/>
          </a:xfrm>
          <a:prstGeom prst="rect">
            <a:avLst/>
          </a:prstGeom>
        </p:spPr>
      </p:pic>
      <p:pic>
        <p:nvPicPr>
          <p:cNvPr id="10242" name="Picture 2" descr="Công tác đối ngoại nâng nâng tầm vị thế Việt Nam | VTV.V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8064" y="2884092"/>
            <a:ext cx="5239499" cy="29606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lue Arrow Sticker by Belisol Rotterdam for iOS &amp; Android | GIPHY"/>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4737332" y="2152253"/>
            <a:ext cx="1463675" cy="7318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Blue Arrow Sticker by Belisol Rotterdam for iOS &amp; Android | GIPHY"/>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flipV="1">
            <a:off x="5901407" y="2152253"/>
            <a:ext cx="1463675" cy="7318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90D9DA0-D902-5C0C-382F-7B202781CE61}"/>
              </a:ext>
            </a:extLst>
          </p:cNvPr>
          <p:cNvSpPr txBox="1"/>
          <p:nvPr/>
        </p:nvSpPr>
        <p:spPr>
          <a:xfrm>
            <a:off x="568175" y="5872231"/>
            <a:ext cx="5239499" cy="461665"/>
          </a:xfrm>
          <a:prstGeom prst="rect">
            <a:avLst/>
          </a:prstGeom>
          <a:noFill/>
        </p:spPr>
        <p:txBody>
          <a:bodyPr wrap="square" rtlCol="0">
            <a:spAutoFit/>
          </a:bodyPr>
          <a:lstStyle/>
          <a:p>
            <a:pPr algn="ctr"/>
            <a:r>
              <a:rPr lang="en-US" sz="2400" b="1" dirty="0" err="1">
                <a:solidFill>
                  <a:srgbClr val="FF0000"/>
                </a:solidFill>
                <a:latin typeface="Arial" panose="020B0604020202020204" pitchFamily="34" charset="0"/>
                <a:cs typeface="Arial" panose="020B0604020202020204" pitchFamily="34" charset="0"/>
              </a:rPr>
              <a:t>Đối</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nội</a:t>
            </a:r>
            <a:endParaRPr lang="en-US" sz="2400" b="1" dirty="0">
              <a:solidFill>
                <a:srgbClr val="FF000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16F1622E-9BFC-BE60-C76C-D24867C66D5E}"/>
              </a:ext>
            </a:extLst>
          </p:cNvPr>
          <p:cNvSpPr txBox="1"/>
          <p:nvPr/>
        </p:nvSpPr>
        <p:spPr>
          <a:xfrm>
            <a:off x="6258064" y="5844748"/>
            <a:ext cx="5256187" cy="461665"/>
          </a:xfrm>
          <a:prstGeom prst="rect">
            <a:avLst/>
          </a:prstGeom>
          <a:noFill/>
        </p:spPr>
        <p:txBody>
          <a:bodyPr wrap="square" rtlCol="0">
            <a:spAutoFit/>
          </a:bodyPr>
          <a:lstStyle/>
          <a:p>
            <a:pPr algn="ctr"/>
            <a:r>
              <a:rPr lang="en-US" sz="2400" b="1" dirty="0" err="1">
                <a:solidFill>
                  <a:srgbClr val="FF0000"/>
                </a:solidFill>
                <a:latin typeface="Arial" panose="020B0604020202020204" pitchFamily="34" charset="0"/>
                <a:cs typeface="Arial" panose="020B0604020202020204" pitchFamily="34" charset="0"/>
              </a:rPr>
              <a:t>Đối</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ngoại</a:t>
            </a:r>
            <a:endParaRPr lang="en-US" sz="2400" b="1" dirty="0">
              <a:solidFill>
                <a:srgbClr val="FF0000"/>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EAA4CCF1-79CC-469E-9A60-E67B9D1A1CDA}"/>
              </a:ext>
            </a:extLst>
          </p:cNvPr>
          <p:cNvPicPr>
            <a:picLocks noChangeAspect="1"/>
          </p:cNvPicPr>
          <p:nvPr/>
        </p:nvPicPr>
        <p:blipFill rotWithShape="1">
          <a:blip r:embed="rId6">
            <a:extLst>
              <a:ext uri="{28A0092B-C50C-407E-A947-70E740481C1C}">
                <a14:useLocalDpi xmlns:a14="http://schemas.microsoft.com/office/drawing/2010/main" val="0"/>
              </a:ext>
            </a:extLst>
          </a:blip>
          <a:srcRect r="81677"/>
          <a:stretch/>
        </p:blipFill>
        <p:spPr>
          <a:xfrm>
            <a:off x="0" y="-33701"/>
            <a:ext cx="730737" cy="936602"/>
          </a:xfrm>
          <a:prstGeom prst="rect">
            <a:avLst/>
          </a:prstGeom>
        </p:spPr>
      </p:pic>
      <p:sp>
        <p:nvSpPr>
          <p:cNvPr id="2" name="Slide Number Placeholder 1">
            <a:extLst>
              <a:ext uri="{FF2B5EF4-FFF2-40B4-BE49-F238E27FC236}">
                <a16:creationId xmlns:a16="http://schemas.microsoft.com/office/drawing/2014/main" id="{50F18991-8D6D-9430-AFA2-03D3FE4D5193}"/>
              </a:ext>
            </a:extLst>
          </p:cNvPr>
          <p:cNvSpPr>
            <a:spLocks noGrp="1"/>
          </p:cNvSpPr>
          <p:nvPr>
            <p:ph type="sldNum" sz="quarter" idx="12"/>
          </p:nvPr>
        </p:nvSpPr>
        <p:spPr/>
        <p:txBody>
          <a:bodyPr/>
          <a:lstStyle/>
          <a:p>
            <a:fld id="{D7031954-5A03-4A73-B879-34023662F21E}" type="slidenum">
              <a:rPr lang="en-US" smtClean="0"/>
              <a:t>11</a:t>
            </a:fld>
            <a:endParaRPr lang="en-US"/>
          </a:p>
        </p:txBody>
      </p:sp>
    </p:spTree>
    <p:extLst>
      <p:ext uri="{BB962C8B-B14F-4D97-AF65-F5344CB8AC3E}">
        <p14:creationId xmlns:p14="http://schemas.microsoft.com/office/powerpoint/2010/main" val="34890056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0242"/>
                                        </p:tgtEl>
                                        <p:attrNameLst>
                                          <p:attrName>style.visibility</p:attrName>
                                        </p:attrNameLst>
                                      </p:cBhvr>
                                      <p:to>
                                        <p:strVal val="visible"/>
                                      </p:to>
                                    </p:set>
                                    <p:animEffect transition="in" filter="fade">
                                      <p:cBhvr>
                                        <p:cTn id="21" dur="500"/>
                                        <p:tgtEl>
                                          <p:spTgt spid="102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08956" y="104191"/>
            <a:ext cx="1006967" cy="440376"/>
          </a:xfrm>
          <a:prstGeom prst="rect">
            <a:avLst/>
          </a:prstGeom>
        </p:spPr>
      </p:pic>
      <p:sp>
        <p:nvSpPr>
          <p:cNvPr id="6" name="Rectangle 5"/>
          <p:cNvSpPr/>
          <p:nvPr/>
        </p:nvSpPr>
        <p:spPr>
          <a:xfrm>
            <a:off x="0" y="840900"/>
            <a:ext cx="12192000" cy="954107"/>
          </a:xfrm>
          <a:prstGeom prst="rect">
            <a:avLst/>
          </a:prstGeom>
        </p:spPr>
        <p:txBody>
          <a:bodyPr wrap="square">
            <a:spAutoFit/>
          </a:bodyPr>
          <a:lstStyle/>
          <a:p>
            <a:pPr marL="182880" lvl="0" algn="ct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CHỨC NĂNG NHÀ NƯỚC</a:t>
            </a:r>
            <a:endPar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pPr marL="182880" lvl="0" algn="ct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CỘNG HÒA</a:t>
            </a: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XÃ HỘI CHỦ NGHĨA VIỆT NAM</a:t>
            </a:r>
          </a:p>
        </p:txBody>
      </p:sp>
      <p:pic>
        <p:nvPicPr>
          <p:cNvPr id="11266" name="Picture 2" descr="Apple spotlights Black voices during Black History Month - Apple (SG)"/>
          <p:cNvPicPr>
            <a:picLocks noChangeAspect="1" noChangeArrowheads="1" noCrop="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220517" y="2091340"/>
            <a:ext cx="811392" cy="8113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108109" y="2233013"/>
            <a:ext cx="2898550" cy="461665"/>
          </a:xfrm>
          <a:prstGeom prst="rect">
            <a:avLst/>
          </a:prstGeom>
        </p:spPr>
        <p:txBody>
          <a:bodyPr wrap="none">
            <a:spAutoFit/>
          </a:bodyPr>
          <a:lstStyle/>
          <a:p>
            <a:r>
              <a:rPr lang="en-US" sz="2400" b="1" dirty="0">
                <a:solidFill>
                  <a:srgbClr val="0070C0"/>
                </a:solidFill>
                <a:latin typeface="Arial" panose="020B0604020202020204" pitchFamily="34" charset="0"/>
                <a:ea typeface="Times New Roman" panose="02020603050405020304" pitchFamily="18" charset="0"/>
                <a:cs typeface="Arial" panose="020B0604020202020204" pitchFamily="34" charset="0"/>
              </a:rPr>
              <a:t>Chức năng đối nội</a:t>
            </a:r>
            <a:endParaRPr lang="en-US" sz="2400" dirty="0">
              <a:solidFill>
                <a:srgbClr val="0070C0"/>
              </a:solidFill>
            </a:endParaRPr>
          </a:p>
        </p:txBody>
      </p:sp>
      <p:sp>
        <p:nvSpPr>
          <p:cNvPr id="16" name="TextBox 15">
            <a:extLst>
              <a:ext uri="{FF2B5EF4-FFF2-40B4-BE49-F238E27FC236}">
                <a16:creationId xmlns:a16="http://schemas.microsoft.com/office/drawing/2014/main" id="{B344690E-4A2D-F6C5-BE03-17E2B2992901}"/>
              </a:ext>
            </a:extLst>
          </p:cNvPr>
          <p:cNvSpPr txBox="1"/>
          <p:nvPr/>
        </p:nvSpPr>
        <p:spPr>
          <a:xfrm>
            <a:off x="1575812" y="2807561"/>
            <a:ext cx="9584266" cy="4196020"/>
          </a:xfrm>
          <a:prstGeom prst="rect">
            <a:avLst/>
          </a:prstGeom>
          <a:noFill/>
        </p:spPr>
        <p:txBody>
          <a:bodyPr wrap="square">
            <a:spAutoFit/>
          </a:bodyPr>
          <a:lstStyle/>
          <a:p>
            <a:pPr>
              <a:lnSpc>
                <a:spcPct val="150000"/>
              </a:lnSpc>
            </a:pPr>
            <a:r>
              <a:rPr lang="en-US" b="1" dirty="0">
                <a:solidFill>
                  <a:schemeClr val="accent6">
                    <a:lumMod val="75000"/>
                  </a:schemeClr>
                </a:solidFill>
                <a:latin typeface="Arial" panose="020B0604020202020204" pitchFamily="34" charset="0"/>
                <a:cs typeface="Arial" panose="020B0604020202020204" pitchFamily="34" charset="0"/>
              </a:rPr>
              <a:t>K</a:t>
            </a:r>
            <a:r>
              <a:rPr lang="vi-VN" b="1" dirty="0">
                <a:solidFill>
                  <a:schemeClr val="accent6">
                    <a:lumMod val="75000"/>
                  </a:schemeClr>
                </a:solidFill>
                <a:latin typeface="Arial" panose="020B0604020202020204" pitchFamily="34" charset="0"/>
                <a:cs typeface="Arial" panose="020B0604020202020204" pitchFamily="34" charset="0"/>
              </a:rPr>
              <a:t>inh tế </a:t>
            </a:r>
            <a:r>
              <a:rPr lang="en-US" b="1" dirty="0">
                <a:solidFill>
                  <a:schemeClr val="accent6">
                    <a:lumMod val="75000"/>
                  </a:schemeClr>
                </a:solidFill>
                <a:latin typeface="Arial" panose="020B0604020202020204" pitchFamily="34" charset="0"/>
                <a:cs typeface="Arial" panose="020B0604020202020204" pitchFamily="34" charset="0"/>
              </a:rPr>
              <a:t>                                                                                             </a:t>
            </a:r>
            <a:r>
              <a:rPr lang="vi-VN" i="1" dirty="0">
                <a:latin typeface="Arial" panose="020B0604020202020204" pitchFamily="34" charset="0"/>
                <a:cs typeface="Arial" panose="020B0604020202020204" pitchFamily="34" charset="0"/>
              </a:rPr>
              <a:t>(Điều 50 Hiến pháp 2013)</a:t>
            </a:r>
          </a:p>
          <a:p>
            <a:pPr algn="just">
              <a:lnSpc>
                <a:spcPct val="150000"/>
              </a:lnSpc>
            </a:pPr>
            <a:r>
              <a:rPr lang="en-US" b="1" dirty="0">
                <a:solidFill>
                  <a:schemeClr val="accent6">
                    <a:lumMod val="75000"/>
                  </a:schemeClr>
                </a:solidFill>
                <a:latin typeface="Arial" panose="020B0604020202020204" pitchFamily="34" charset="0"/>
                <a:cs typeface="Arial" panose="020B0604020202020204" pitchFamily="34" charset="0"/>
              </a:rPr>
              <a:t>B</a:t>
            </a:r>
            <a:r>
              <a:rPr lang="vi-VN" b="1" dirty="0">
                <a:solidFill>
                  <a:schemeClr val="accent6">
                    <a:lumMod val="75000"/>
                  </a:schemeClr>
                </a:solidFill>
                <a:latin typeface="Arial" panose="020B0604020202020204" pitchFamily="34" charset="0"/>
                <a:cs typeface="Arial" panose="020B0604020202020204" pitchFamily="34" charset="0"/>
              </a:rPr>
              <a:t>ảo vệ chế độ xã hội chủ nghĩa, bảo vệ an ninh chính trị, trật tự an toàn xã hội</a:t>
            </a:r>
            <a:r>
              <a:rPr lang="en-US" b="1" dirty="0">
                <a:solidFill>
                  <a:schemeClr val="accent6">
                    <a:lumMod val="75000"/>
                  </a:schemeClr>
                </a:solidFill>
                <a:latin typeface="Arial" panose="020B0604020202020204" pitchFamily="34" charset="0"/>
                <a:cs typeface="Arial" panose="020B0604020202020204" pitchFamily="34" charset="0"/>
              </a:rPr>
              <a:t>.</a:t>
            </a:r>
            <a:r>
              <a:rPr lang="vi-VN" b="1" dirty="0">
                <a:solidFill>
                  <a:schemeClr val="accent6">
                    <a:lumMod val="75000"/>
                  </a:schemeClr>
                </a:solidFill>
                <a:latin typeface="Arial" panose="020B0604020202020204" pitchFamily="34" charset="0"/>
                <a:cs typeface="Arial" panose="020B0604020202020204" pitchFamily="34" charset="0"/>
              </a:rPr>
              <a:t> </a:t>
            </a:r>
            <a:endParaRPr lang="en-US" b="1" dirty="0">
              <a:solidFill>
                <a:schemeClr val="accent6">
                  <a:lumMod val="75000"/>
                </a:schemeClr>
              </a:solidFill>
              <a:latin typeface="Arial" panose="020B0604020202020204" pitchFamily="34" charset="0"/>
              <a:cs typeface="Arial" panose="020B0604020202020204" pitchFamily="34" charset="0"/>
            </a:endParaRPr>
          </a:p>
          <a:p>
            <a:pPr algn="r">
              <a:lnSpc>
                <a:spcPct val="150000"/>
              </a:lnSpc>
            </a:pPr>
            <a:r>
              <a:rPr lang="vi-VN" i="1" dirty="0">
                <a:latin typeface="Arial" panose="020B0604020202020204" pitchFamily="34" charset="0"/>
                <a:cs typeface="Arial" panose="020B0604020202020204" pitchFamily="34" charset="0"/>
              </a:rPr>
              <a:t>(Văn kiện Đại hội đại biểu toàn quốc lần thứ XIII)</a:t>
            </a:r>
            <a:endParaRPr lang="en-US" i="1" dirty="0">
              <a:latin typeface="Arial" panose="020B0604020202020204" pitchFamily="34" charset="0"/>
              <a:cs typeface="Arial" panose="020B0604020202020204" pitchFamily="34" charset="0"/>
            </a:endParaRPr>
          </a:p>
          <a:p>
            <a:pPr algn="just">
              <a:lnSpc>
                <a:spcPct val="150000"/>
              </a:lnSpc>
            </a:pPr>
            <a:r>
              <a:rPr lang="en-US" b="1" dirty="0">
                <a:solidFill>
                  <a:schemeClr val="accent6">
                    <a:lumMod val="75000"/>
                  </a:schemeClr>
                </a:solidFill>
                <a:latin typeface="Arial" panose="020B0604020202020204" pitchFamily="34" charset="0"/>
                <a:cs typeface="Arial" panose="020B0604020202020204" pitchFamily="34" charset="0"/>
              </a:rPr>
              <a:t>B</a:t>
            </a:r>
            <a:r>
              <a:rPr lang="vi-VN" b="1" dirty="0">
                <a:solidFill>
                  <a:schemeClr val="accent6">
                    <a:lumMod val="75000"/>
                  </a:schemeClr>
                </a:solidFill>
                <a:latin typeface="Arial" panose="020B0604020202020204" pitchFamily="34" charset="0"/>
                <a:cs typeface="Arial" panose="020B0604020202020204" pitchFamily="34" charset="0"/>
              </a:rPr>
              <a:t>ảo đảm quyền làm chủ của Nhân dân; công nhận, tôn trọng, bảo vệ, bảo đảm quyền con người, quyền công dân</a:t>
            </a:r>
            <a:r>
              <a:rPr lang="en-US" b="1" dirty="0">
                <a:solidFill>
                  <a:schemeClr val="accent6">
                    <a:lumMod val="75000"/>
                  </a:schemeClr>
                </a:solidFill>
                <a:latin typeface="Arial" panose="020B0604020202020204" pitchFamily="34" charset="0"/>
                <a:cs typeface="Arial" panose="020B0604020202020204" pitchFamily="34" charset="0"/>
              </a:rPr>
              <a:t>.</a:t>
            </a:r>
            <a:r>
              <a:rPr lang="vi-VN" b="1" dirty="0">
                <a:solidFill>
                  <a:schemeClr val="accent6">
                    <a:lumMod val="75000"/>
                  </a:schemeClr>
                </a:solidFill>
                <a:latin typeface="Arial" panose="020B0604020202020204" pitchFamily="34" charset="0"/>
                <a:cs typeface="Arial" panose="020B0604020202020204" pitchFamily="34" charset="0"/>
              </a:rPr>
              <a:t> </a:t>
            </a:r>
            <a:endParaRPr lang="en-US" b="1" dirty="0">
              <a:solidFill>
                <a:schemeClr val="accent6">
                  <a:lumMod val="75000"/>
                </a:schemeClr>
              </a:solidFill>
              <a:latin typeface="Arial" panose="020B0604020202020204" pitchFamily="34" charset="0"/>
              <a:cs typeface="Arial" panose="020B0604020202020204" pitchFamily="34" charset="0"/>
            </a:endParaRPr>
          </a:p>
          <a:p>
            <a:pPr algn="r">
              <a:lnSpc>
                <a:spcPct val="150000"/>
              </a:lnSpc>
            </a:pPr>
            <a:r>
              <a:rPr lang="vi-VN" i="1" dirty="0">
                <a:latin typeface="Arial" panose="020B0604020202020204" pitchFamily="34" charset="0"/>
                <a:cs typeface="Arial" panose="020B0604020202020204" pitchFamily="34" charset="0"/>
              </a:rPr>
              <a:t>(Nghị quyết 27-NQ/TW Hội nghị lần thứ sáu Ban Chấp hành trung ương Đảng Cộng sản Việt Nam Khóa XIII ngày 09/11/2022 )</a:t>
            </a:r>
          </a:p>
          <a:p>
            <a:pPr algn="just">
              <a:lnSpc>
                <a:spcPct val="150000"/>
              </a:lnSpc>
            </a:pPr>
            <a:r>
              <a:rPr lang="en-US" b="1" dirty="0">
                <a:solidFill>
                  <a:schemeClr val="accent6">
                    <a:lumMod val="75000"/>
                  </a:schemeClr>
                </a:solidFill>
                <a:latin typeface="Arial" panose="020B0604020202020204" pitchFamily="34" charset="0"/>
                <a:cs typeface="Arial" panose="020B0604020202020204" pitchFamily="34" charset="0"/>
              </a:rPr>
              <a:t>Q</a:t>
            </a:r>
            <a:r>
              <a:rPr lang="vi-VN" b="1" dirty="0">
                <a:solidFill>
                  <a:schemeClr val="accent6">
                    <a:lumMod val="75000"/>
                  </a:schemeClr>
                </a:solidFill>
                <a:latin typeface="Arial" panose="020B0604020202020204" pitchFamily="34" charset="0"/>
                <a:cs typeface="Arial" panose="020B0604020202020204" pitchFamily="34" charset="0"/>
              </a:rPr>
              <a:t>uản lý các lĩnh vực văn hóa, giáo dục, khoa học, công nghệ; bảo đảm an sinh xã hội</a:t>
            </a:r>
            <a:r>
              <a:rPr lang="en-US" b="1" dirty="0">
                <a:solidFill>
                  <a:schemeClr val="accent6">
                    <a:lumMod val="75000"/>
                  </a:schemeClr>
                </a:solidFill>
                <a:latin typeface="Arial" panose="020B0604020202020204" pitchFamily="34" charset="0"/>
                <a:cs typeface="Arial" panose="020B0604020202020204" pitchFamily="34" charset="0"/>
              </a:rPr>
              <a:t>.</a:t>
            </a:r>
            <a:r>
              <a:rPr lang="vi-VN" b="1" dirty="0">
                <a:solidFill>
                  <a:schemeClr val="accent6">
                    <a:lumMod val="75000"/>
                  </a:schemeClr>
                </a:solidFill>
                <a:latin typeface="Arial" panose="020B0604020202020204" pitchFamily="34" charset="0"/>
                <a:cs typeface="Arial" panose="020B0604020202020204" pitchFamily="34" charset="0"/>
              </a:rPr>
              <a:t> </a:t>
            </a:r>
            <a:endParaRPr lang="en-US" b="1" dirty="0">
              <a:solidFill>
                <a:schemeClr val="accent6">
                  <a:lumMod val="75000"/>
                </a:schemeClr>
              </a:solidFill>
              <a:latin typeface="Arial" panose="020B0604020202020204" pitchFamily="34" charset="0"/>
              <a:cs typeface="Arial" panose="020B0604020202020204" pitchFamily="34" charset="0"/>
            </a:endParaRPr>
          </a:p>
          <a:p>
            <a:pPr algn="r">
              <a:lnSpc>
                <a:spcPct val="150000"/>
              </a:lnSpc>
            </a:pPr>
            <a:r>
              <a:rPr lang="vi-VN" i="1" dirty="0">
                <a:latin typeface="Arial" panose="020B0604020202020204" pitchFamily="34" charset="0"/>
                <a:cs typeface="Arial" panose="020B0604020202020204" pitchFamily="34" charset="0"/>
              </a:rPr>
              <a:t>(Điều 60, Điều 61, Điều 62</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Điều</a:t>
            </a:r>
            <a:r>
              <a:rPr lang="en-US" i="1" dirty="0">
                <a:latin typeface="Arial" panose="020B0604020202020204" pitchFamily="34" charset="0"/>
                <a:cs typeface="Arial" panose="020B0604020202020204" pitchFamily="34" charset="0"/>
              </a:rPr>
              <a:t> 63 </a:t>
            </a:r>
            <a:r>
              <a:rPr lang="vi-VN" i="1" dirty="0">
                <a:latin typeface="Arial" panose="020B0604020202020204" pitchFamily="34" charset="0"/>
                <a:cs typeface="Arial" panose="020B0604020202020204" pitchFamily="34" charset="0"/>
              </a:rPr>
              <a:t>Hiến pháp 2013) </a:t>
            </a:r>
          </a:p>
          <a:p>
            <a:pPr algn="just">
              <a:lnSpc>
                <a:spcPct val="150000"/>
              </a:lnSpc>
            </a:pPr>
            <a:endParaRPr lang="vi-VN" b="1" dirty="0">
              <a:solidFill>
                <a:srgbClr val="7030A0"/>
              </a:solidFill>
              <a:latin typeface="Arial" panose="020B0604020202020204" pitchFamily="34" charset="0"/>
              <a:cs typeface="Arial" panose="020B0604020202020204" pitchFamily="34" charset="0"/>
            </a:endParaRPr>
          </a:p>
        </p:txBody>
      </p:sp>
      <p:pic>
        <p:nvPicPr>
          <p:cNvPr id="11268" name="Picture 4" descr="Archivo:Small stellated dodecahedron truncations.gif - Wikipedia, la  enciclopedia libre"/>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8111" y="3056312"/>
            <a:ext cx="315301" cy="2746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Archivo:Small stellated dodecahedron truncations.gif - Wikipedia, la  enciclopedia libre"/>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8110" y="4287246"/>
            <a:ext cx="315301" cy="2746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Archivo:Small stellated dodecahedron truncations.gif - Wikipedia, la  enciclopedia libre"/>
          <p:cNvPicPr>
            <a:picLocks noChangeAspect="1" noChangeArrowheads="1" noCrop="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8109" y="5911322"/>
            <a:ext cx="315302" cy="2746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A4CCF1-79CC-469E-9A60-E67B9D1A1CDA}"/>
              </a:ext>
            </a:extLst>
          </p:cNvPr>
          <p:cNvPicPr>
            <a:picLocks noChangeAspect="1"/>
          </p:cNvPicPr>
          <p:nvPr/>
        </p:nvPicPr>
        <p:blipFill rotWithShape="1">
          <a:blip r:embed="rId5">
            <a:extLst>
              <a:ext uri="{28A0092B-C50C-407E-A947-70E740481C1C}">
                <a14:useLocalDpi xmlns:a14="http://schemas.microsoft.com/office/drawing/2010/main" val="0"/>
              </a:ext>
            </a:extLst>
          </a:blip>
          <a:srcRect r="81677"/>
          <a:stretch/>
        </p:blipFill>
        <p:spPr>
          <a:xfrm>
            <a:off x="0" y="-33701"/>
            <a:ext cx="730737" cy="936602"/>
          </a:xfrm>
          <a:prstGeom prst="rect">
            <a:avLst/>
          </a:prstGeom>
        </p:spPr>
      </p:pic>
    </p:spTree>
    <p:extLst>
      <p:ext uri="{BB962C8B-B14F-4D97-AF65-F5344CB8AC3E}">
        <p14:creationId xmlns:p14="http://schemas.microsoft.com/office/powerpoint/2010/main" val="204522493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fade">
                                      <p:cBhvr>
                                        <p:cTn id="13" dur="500"/>
                                        <p:tgtEl>
                                          <p:spTgt spid="11268"/>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883556" y="85629"/>
            <a:ext cx="1006967" cy="440376"/>
          </a:xfrm>
          <a:prstGeom prst="rect">
            <a:avLst/>
          </a:prstGeom>
        </p:spPr>
      </p:pic>
      <p:sp>
        <p:nvSpPr>
          <p:cNvPr id="6" name="Rectangle 5"/>
          <p:cNvSpPr/>
          <p:nvPr/>
        </p:nvSpPr>
        <p:spPr>
          <a:xfrm>
            <a:off x="0" y="840900"/>
            <a:ext cx="12192000" cy="954107"/>
          </a:xfrm>
          <a:prstGeom prst="rect">
            <a:avLst/>
          </a:prstGeom>
        </p:spPr>
        <p:txBody>
          <a:bodyPr wrap="square">
            <a:spAutoFit/>
          </a:bodyPr>
          <a:lstStyle/>
          <a:p>
            <a:pPr marL="182880" lvl="0" algn="ct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CHỨC NĂNG NHÀ NƯỚC </a:t>
            </a:r>
            <a:endPar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a:p>
            <a:pPr marL="182880" lvl="0" algn="ct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CỘNG HÒA</a:t>
            </a: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XÃ HỘI CHỦ NGHĨA VIỆT NAM</a:t>
            </a:r>
          </a:p>
        </p:txBody>
      </p:sp>
      <p:pic>
        <p:nvPicPr>
          <p:cNvPr id="7" name="Picture 2" descr="Apple spotlights Black voices during Black History Month - Apple (SG)"/>
          <p:cNvPicPr>
            <a:picLocks noChangeAspect="1" noChangeArrowheads="1" noCrop="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458773" y="2072767"/>
            <a:ext cx="649335" cy="6493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108109" y="2233013"/>
            <a:ext cx="3257623" cy="461665"/>
          </a:xfrm>
          <a:prstGeom prst="rect">
            <a:avLst/>
          </a:prstGeom>
        </p:spPr>
        <p:txBody>
          <a:bodyPr wrap="none">
            <a:spAutoFit/>
          </a:bodyPr>
          <a:lstStyle/>
          <a:p>
            <a:r>
              <a:rPr lang="en-US" sz="2400" b="1" dirty="0">
                <a:solidFill>
                  <a:srgbClr val="0070C0"/>
                </a:solidFill>
                <a:latin typeface="Arial" panose="020B0604020202020204" pitchFamily="34" charset="0"/>
                <a:ea typeface="Times New Roman" panose="02020603050405020304" pitchFamily="18" charset="0"/>
                <a:cs typeface="Arial" panose="020B0604020202020204" pitchFamily="34" charset="0"/>
              </a:rPr>
              <a:t>Chức năng đối ngoại</a:t>
            </a:r>
            <a:endParaRPr lang="en-US" sz="2400" dirty="0">
              <a:solidFill>
                <a:srgbClr val="0070C0"/>
              </a:solidFill>
            </a:endParaRPr>
          </a:p>
        </p:txBody>
      </p:sp>
      <p:pic>
        <p:nvPicPr>
          <p:cNvPr id="12292" name="Picture 4" descr="Vai trò đối ngoại nhân dân trong quan hệ Việt – M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32" y="2972398"/>
            <a:ext cx="3526070" cy="184715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641555" y="2768408"/>
            <a:ext cx="7431913" cy="3330399"/>
          </a:xfrm>
          <a:prstGeom prst="rect">
            <a:avLst/>
          </a:prstGeom>
        </p:spPr>
        <p:txBody>
          <a:bodyPr wrap="square">
            <a:spAutoFit/>
          </a:bodyPr>
          <a:lstStyle/>
          <a:p>
            <a:pPr algn="just">
              <a:lnSpc>
                <a:spcPct val="200000"/>
              </a:lnSpc>
            </a:pPr>
            <a:r>
              <a:rPr lang="vi-VN" b="1" dirty="0">
                <a:solidFill>
                  <a:schemeClr val="accent6">
                    <a:lumMod val="75000"/>
                  </a:schemeClr>
                </a:solidFill>
              </a:rPr>
              <a:t>Bảo vệ </a:t>
            </a:r>
            <a:r>
              <a:rPr lang="en-US" b="1" dirty="0">
                <a:solidFill>
                  <a:schemeClr val="accent6">
                    <a:lumMod val="75000"/>
                  </a:schemeClr>
                </a:solidFill>
                <a:latin typeface="Arial" panose="020B0604020202020204" pitchFamily="34" charset="0"/>
                <a:cs typeface="Arial" panose="020B0604020202020204" pitchFamily="34" charset="0"/>
              </a:rPr>
              <a:t>t</a:t>
            </a:r>
            <a:r>
              <a:rPr lang="vi-VN" b="1" dirty="0">
                <a:solidFill>
                  <a:schemeClr val="accent6">
                    <a:lumMod val="75000"/>
                  </a:schemeClr>
                </a:solidFill>
              </a:rPr>
              <a:t>ổ quốc xã hội chủ nghĩa</a:t>
            </a:r>
            <a:r>
              <a:rPr lang="en-US" b="1" dirty="0">
                <a:solidFill>
                  <a:schemeClr val="accent6">
                    <a:lumMod val="75000"/>
                  </a:schemeClr>
                </a:solidFill>
              </a:rPr>
              <a:t>.</a:t>
            </a:r>
            <a:r>
              <a:rPr lang="vi-VN" b="1" dirty="0">
                <a:solidFill>
                  <a:schemeClr val="accent6">
                    <a:lumMod val="75000"/>
                  </a:schemeClr>
                </a:solidFill>
              </a:rPr>
              <a:t> </a:t>
            </a:r>
            <a:r>
              <a:rPr lang="en-US" b="1" dirty="0">
                <a:solidFill>
                  <a:schemeClr val="accent6">
                    <a:lumMod val="75000"/>
                  </a:schemeClr>
                </a:solidFill>
              </a:rPr>
              <a:t>                   </a:t>
            </a:r>
            <a:r>
              <a:rPr lang="vi-VN" i="1" dirty="0"/>
              <a:t>(Điều 64 Hiến pháp 2013)</a:t>
            </a:r>
          </a:p>
          <a:p>
            <a:pPr algn="just">
              <a:lnSpc>
                <a:spcPct val="200000"/>
              </a:lnSpc>
            </a:pPr>
            <a:r>
              <a:rPr lang="en-US" b="1" dirty="0">
                <a:solidFill>
                  <a:schemeClr val="accent6">
                    <a:lumMod val="75000"/>
                  </a:schemeClr>
                </a:solidFill>
              </a:rPr>
              <a:t>M</a:t>
            </a:r>
            <a:r>
              <a:rPr lang="vi-VN" b="1" dirty="0">
                <a:solidFill>
                  <a:schemeClr val="accent6">
                    <a:lumMod val="75000"/>
                  </a:schemeClr>
                </a:solidFill>
              </a:rPr>
              <a:t>ở rộng quan hệ đối ngoại</a:t>
            </a:r>
            <a:r>
              <a:rPr lang="en-US" b="1" dirty="0">
                <a:solidFill>
                  <a:schemeClr val="accent6">
                    <a:lumMod val="75000"/>
                  </a:schemeClr>
                </a:solidFill>
              </a:rPr>
              <a:t>.</a:t>
            </a:r>
            <a:r>
              <a:rPr lang="vi-VN" b="1" dirty="0">
                <a:solidFill>
                  <a:schemeClr val="accent6">
                    <a:lumMod val="75000"/>
                  </a:schemeClr>
                </a:solidFill>
              </a:rPr>
              <a:t> </a:t>
            </a:r>
            <a:endParaRPr lang="en-US" b="1" dirty="0">
              <a:solidFill>
                <a:schemeClr val="accent6">
                  <a:lumMod val="75000"/>
                </a:schemeClr>
              </a:solidFill>
            </a:endParaRPr>
          </a:p>
          <a:p>
            <a:pPr algn="r">
              <a:lnSpc>
                <a:spcPct val="200000"/>
              </a:lnSpc>
            </a:pPr>
            <a:r>
              <a:rPr lang="en-US" i="1" dirty="0"/>
              <a:t>                      </a:t>
            </a:r>
            <a:r>
              <a:rPr lang="vi-VN" i="1" dirty="0"/>
              <a:t>(Văn kiện Đại hội đại biểu toàn quốc lần thứ XIII)</a:t>
            </a:r>
          </a:p>
          <a:p>
            <a:pPr algn="just">
              <a:lnSpc>
                <a:spcPct val="200000"/>
              </a:lnSpc>
            </a:pPr>
            <a:r>
              <a:rPr lang="en-US" b="1" dirty="0">
                <a:solidFill>
                  <a:schemeClr val="accent6">
                    <a:lumMod val="75000"/>
                  </a:schemeClr>
                </a:solidFill>
              </a:rPr>
              <a:t>Ủ</a:t>
            </a:r>
            <a:r>
              <a:rPr lang="vi-VN" b="1" dirty="0">
                <a:solidFill>
                  <a:schemeClr val="accent6">
                    <a:lumMod val="75000"/>
                  </a:schemeClr>
                </a:solidFill>
              </a:rPr>
              <a:t>ng hộ phong trào giải phóng dân tộc, phong trào cách mạng vì hoà bình, độc lập dân tộc, dân chủ và tiến bộ, công bằng xã hội</a:t>
            </a:r>
            <a:r>
              <a:rPr lang="en-US" b="1" dirty="0">
                <a:solidFill>
                  <a:schemeClr val="accent6">
                    <a:lumMod val="75000"/>
                  </a:schemeClr>
                </a:solidFill>
              </a:rPr>
              <a:t>.</a:t>
            </a:r>
          </a:p>
          <a:p>
            <a:pPr algn="r">
              <a:lnSpc>
                <a:spcPct val="200000"/>
              </a:lnSpc>
            </a:pPr>
            <a:r>
              <a:rPr lang="vi-VN" i="1" dirty="0"/>
              <a:t>(Hiến pháp năm 2013)</a:t>
            </a:r>
          </a:p>
        </p:txBody>
      </p:sp>
      <p:pic>
        <p:nvPicPr>
          <p:cNvPr id="12294" name="Picture 6" descr="Archivo:Small stellated dodecahedron truncations.gif - Wikipedia, la  enciclopedia libre"/>
          <p:cNvPicPr>
            <a:picLocks noChangeAspect="1" noChangeArrowheads="1" noCrop="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9947" y="3065925"/>
            <a:ext cx="283858" cy="2838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Archivo:Small stellated dodecahedron truncations.gif - Wikipedia, la  enciclopedia libre"/>
          <p:cNvPicPr>
            <a:picLocks noChangeAspect="1" noChangeArrowheads="1" noCrop="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49947" y="3718317"/>
            <a:ext cx="283859" cy="2838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Archivo:Small stellated dodecahedron truncations.gif - Wikipedia, la  enciclopedia libre"/>
          <p:cNvPicPr>
            <a:picLocks noChangeAspect="1" noChangeArrowheads="1" noCrop="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4404" y="4621835"/>
            <a:ext cx="287406" cy="2874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A4CCF1-79CC-469E-9A60-E67B9D1A1CDA}"/>
              </a:ext>
            </a:extLst>
          </p:cNvPr>
          <p:cNvPicPr>
            <a:picLocks noChangeAspect="1"/>
          </p:cNvPicPr>
          <p:nvPr/>
        </p:nvPicPr>
        <p:blipFill rotWithShape="1">
          <a:blip r:embed="rId6">
            <a:extLst>
              <a:ext uri="{28A0092B-C50C-407E-A947-70E740481C1C}">
                <a14:useLocalDpi xmlns:a14="http://schemas.microsoft.com/office/drawing/2010/main" val="0"/>
              </a:ext>
            </a:extLst>
          </a:blip>
          <a:srcRect r="81677"/>
          <a:stretch/>
        </p:blipFill>
        <p:spPr>
          <a:xfrm>
            <a:off x="0" y="-33701"/>
            <a:ext cx="730737" cy="936602"/>
          </a:xfrm>
          <a:prstGeom prst="rect">
            <a:avLst/>
          </a:prstGeom>
        </p:spPr>
      </p:pic>
      <p:pic>
        <p:nvPicPr>
          <p:cNvPr id="2" name="Picture 1">
            <a:extLst>
              <a:ext uri="{FF2B5EF4-FFF2-40B4-BE49-F238E27FC236}">
                <a16:creationId xmlns:a16="http://schemas.microsoft.com/office/drawing/2014/main" id="{668D2E45-C0E6-E5A7-8050-11D72C84A48C}"/>
              </a:ext>
            </a:extLst>
          </p:cNvPr>
          <p:cNvPicPr>
            <a:picLocks noChangeAspect="1"/>
          </p:cNvPicPr>
          <p:nvPr/>
        </p:nvPicPr>
        <p:blipFill>
          <a:blip r:embed="rId7"/>
          <a:stretch>
            <a:fillRect/>
          </a:stretch>
        </p:blipFill>
        <p:spPr>
          <a:xfrm>
            <a:off x="654089" y="4909240"/>
            <a:ext cx="3560569" cy="1847159"/>
          </a:xfrm>
          <a:prstGeom prst="rect">
            <a:avLst/>
          </a:prstGeom>
        </p:spPr>
      </p:pic>
    </p:spTree>
    <p:extLst>
      <p:ext uri="{BB962C8B-B14F-4D97-AF65-F5344CB8AC3E}">
        <p14:creationId xmlns:p14="http://schemas.microsoft.com/office/powerpoint/2010/main" val="200840406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2292"/>
                                        </p:tgtEl>
                                        <p:attrNameLst>
                                          <p:attrName>style.visibility</p:attrName>
                                        </p:attrNameLst>
                                      </p:cBhvr>
                                      <p:to>
                                        <p:strVal val="visible"/>
                                      </p:to>
                                    </p:set>
                                    <p:animEffect transition="in" filter="fade">
                                      <p:cBhvr>
                                        <p:cTn id="13" dur="500"/>
                                        <p:tgtEl>
                                          <p:spTgt spid="12292"/>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0"/>
                                  </p:stCondLst>
                                  <p:childTnLst>
                                    <p:set>
                                      <p:cBhvr>
                                        <p:cTn id="18" dur="1" fill="hold">
                                          <p:stCondLst>
                                            <p:cond delay="0"/>
                                          </p:stCondLst>
                                        </p:cTn>
                                        <p:tgtEl>
                                          <p:spTgt spid="12294"/>
                                        </p:tgtEl>
                                        <p:attrNameLst>
                                          <p:attrName>style.visibility</p:attrName>
                                        </p:attrNameLst>
                                      </p:cBhvr>
                                      <p:to>
                                        <p:strVal val="visible"/>
                                      </p:to>
                                    </p:set>
                                    <p:animEffect transition="in" filter="fade">
                                      <p:cBhvr>
                                        <p:cTn id="19" dur="500"/>
                                        <p:tgtEl>
                                          <p:spTgt spid="12294"/>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4687" y="2072640"/>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882470" y="2668867"/>
            <a:ext cx="2263335" cy="384019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cxnSp>
        <p:nvCxnSpPr>
          <p:cNvPr id="4" name="Straight Connector 3"/>
          <p:cNvCxnSpPr/>
          <p:nvPr/>
        </p:nvCxnSpPr>
        <p:spPr>
          <a:xfrm>
            <a:off x="6096000" y="2072640"/>
            <a:ext cx="0" cy="47853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063647" y="449115"/>
            <a:ext cx="1828803" cy="880578"/>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a:solidFill>
                  <a:srgbClr val="FF0000"/>
                </a:solidFill>
              </a:rPr>
              <a:t>THÚC</a:t>
            </a:r>
          </a:p>
        </p:txBody>
      </p:sp>
      <p:sp>
        <p:nvSpPr>
          <p:cNvPr id="9" name="Rectangle 8"/>
          <p:cNvSpPr/>
          <p:nvPr/>
        </p:nvSpPr>
        <p:spPr>
          <a:xfrm>
            <a:off x="6463685" y="465990"/>
            <a:ext cx="1828803" cy="872358"/>
          </a:xfrm>
          <a:prstGeom prst="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a:solidFill>
                  <a:srgbClr val="FF0000"/>
                </a:solidFill>
              </a:rPr>
              <a:t>BÀI</a:t>
            </a:r>
          </a:p>
        </p:txBody>
      </p:sp>
      <p:sp>
        <p:nvSpPr>
          <p:cNvPr id="10" name="Rectangle 9"/>
          <p:cNvSpPr/>
          <p:nvPr/>
        </p:nvSpPr>
        <p:spPr>
          <a:xfrm>
            <a:off x="8910003" y="466393"/>
            <a:ext cx="1828804" cy="863299"/>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a:solidFill>
                  <a:srgbClr val="FF0000"/>
                </a:solidFill>
              </a:rPr>
              <a:t>HỌC</a:t>
            </a:r>
          </a:p>
        </p:txBody>
      </p:sp>
      <p:pic>
        <p:nvPicPr>
          <p:cNvPr id="11" name="Picture 10">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51290" y="113891"/>
            <a:ext cx="1006967" cy="421629"/>
          </a:xfrm>
          <a:prstGeom prst="rect">
            <a:avLst/>
          </a:prstGeom>
        </p:spPr>
      </p:pic>
      <p:sp>
        <p:nvSpPr>
          <p:cNvPr id="12" name="Rectangle 11"/>
          <p:cNvSpPr/>
          <p:nvPr/>
        </p:nvSpPr>
        <p:spPr>
          <a:xfrm>
            <a:off x="1896535" y="2673731"/>
            <a:ext cx="2412996" cy="3794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pic>
        <p:nvPicPr>
          <p:cNvPr id="16" name="Picture 34" descr="One Sticker by Casinh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03691" y="1264773"/>
            <a:ext cx="2150203" cy="20244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2" descr="Numero Sticker by Casinha"/>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95602" y="1264773"/>
            <a:ext cx="2150203" cy="20173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815908" y="449114"/>
            <a:ext cx="1828803" cy="880578"/>
          </a:xfrm>
          <a:prstGeom prst="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a:solidFill>
                  <a:srgbClr val="FF0000"/>
                </a:solidFill>
              </a:rPr>
              <a:t>KẾT </a:t>
            </a:r>
          </a:p>
        </p:txBody>
      </p:sp>
      <p:sp>
        <p:nvSpPr>
          <p:cNvPr id="21" name="Rectangle 20"/>
          <p:cNvSpPr/>
          <p:nvPr/>
        </p:nvSpPr>
        <p:spPr>
          <a:xfrm>
            <a:off x="1780138" y="3153016"/>
            <a:ext cx="2597307" cy="3356688"/>
          </a:xfrm>
          <a:prstGeom prst="rect">
            <a:avLst/>
          </a:prstGeom>
        </p:spPr>
        <p:txBody>
          <a:bodyPr wrap="square">
            <a:spAutoFit/>
          </a:bodyPr>
          <a:lstStyle/>
          <a:p>
            <a:pPr lvl="0" algn="ctr">
              <a:lnSpc>
                <a:spcPct val="150000"/>
              </a:lnSpc>
            </a:pPr>
            <a:r>
              <a:rPr lang="en-US" sz="2400" b="1" dirty="0">
                <a:cs typeface="Arial" panose="020B0604020202020204" pitchFamily="34" charset="0"/>
              </a:rPr>
              <a:t>BẢN CHẤT</a:t>
            </a:r>
          </a:p>
          <a:p>
            <a:pPr lvl="0" algn="ctr">
              <a:lnSpc>
                <a:spcPct val="150000"/>
              </a:lnSpc>
            </a:pPr>
            <a:r>
              <a:rPr lang="en-US" sz="2400" b="1" dirty="0">
                <a:cs typeface="Arial" panose="020B0604020202020204" pitchFamily="34" charset="0"/>
              </a:rPr>
              <a:t>NHÀ NƯỚC </a:t>
            </a:r>
          </a:p>
          <a:p>
            <a:pPr lvl="0" algn="ctr">
              <a:lnSpc>
                <a:spcPct val="150000"/>
              </a:lnSpc>
            </a:pPr>
            <a:r>
              <a:rPr lang="en-US" sz="2400" b="1" dirty="0">
                <a:cs typeface="Arial" panose="020B0604020202020204" pitchFamily="34" charset="0"/>
              </a:rPr>
              <a:t>CỘNG HÒA </a:t>
            </a:r>
          </a:p>
          <a:p>
            <a:pPr lvl="0" algn="ctr">
              <a:lnSpc>
                <a:spcPct val="150000"/>
              </a:lnSpc>
            </a:pPr>
            <a:r>
              <a:rPr lang="en-US" sz="2400" b="1" dirty="0">
                <a:cs typeface="Arial" panose="020B0604020202020204" pitchFamily="34" charset="0"/>
              </a:rPr>
              <a:t>XÃ HỘI </a:t>
            </a:r>
          </a:p>
          <a:p>
            <a:pPr lvl="0" algn="ctr">
              <a:lnSpc>
                <a:spcPct val="150000"/>
              </a:lnSpc>
            </a:pPr>
            <a:r>
              <a:rPr lang="en-US" sz="2400" b="1" dirty="0">
                <a:cs typeface="Arial" panose="020B0604020202020204" pitchFamily="34" charset="0"/>
              </a:rPr>
              <a:t>CHỦ NGHĨA </a:t>
            </a:r>
          </a:p>
          <a:p>
            <a:pPr lvl="0" algn="ctr">
              <a:lnSpc>
                <a:spcPct val="150000"/>
              </a:lnSpc>
            </a:pPr>
            <a:r>
              <a:rPr lang="en-US" sz="2400" b="1" dirty="0">
                <a:cs typeface="Arial" panose="020B0604020202020204" pitchFamily="34" charset="0"/>
              </a:rPr>
              <a:t>VIỆT NAM</a:t>
            </a:r>
            <a:endParaRPr lang="vi-VN" sz="2400" b="1" dirty="0">
              <a:cs typeface="Arial" panose="020B0604020202020204" pitchFamily="34" charset="0"/>
            </a:endParaRPr>
          </a:p>
        </p:txBody>
      </p:sp>
      <p:sp>
        <p:nvSpPr>
          <p:cNvPr id="22" name="Rectangle 21"/>
          <p:cNvSpPr/>
          <p:nvPr/>
        </p:nvSpPr>
        <p:spPr>
          <a:xfrm>
            <a:off x="7696201" y="3152378"/>
            <a:ext cx="2673156" cy="3356688"/>
          </a:xfrm>
          <a:prstGeom prst="rect">
            <a:avLst/>
          </a:prstGeom>
        </p:spPr>
        <p:txBody>
          <a:bodyPr wrap="square">
            <a:spAutoFit/>
          </a:bodyPr>
          <a:lstStyle/>
          <a:p>
            <a:pPr lvl="0" algn="ctr">
              <a:lnSpc>
                <a:spcPct val="150000"/>
              </a:lnSpc>
            </a:pPr>
            <a:r>
              <a:rPr lang="en-US" sz="2400" b="1" dirty="0">
                <a:cs typeface="Arial" panose="020B0604020202020204" pitchFamily="34" charset="0"/>
              </a:rPr>
              <a:t>CHỨC NĂNG</a:t>
            </a:r>
          </a:p>
          <a:p>
            <a:pPr lvl="0" algn="ctr">
              <a:lnSpc>
                <a:spcPct val="150000"/>
              </a:lnSpc>
            </a:pPr>
            <a:r>
              <a:rPr lang="en-US" sz="2400" b="1" dirty="0">
                <a:cs typeface="Arial" panose="020B0604020202020204" pitchFamily="34" charset="0"/>
              </a:rPr>
              <a:t>NHÀ NƯỚC </a:t>
            </a:r>
          </a:p>
          <a:p>
            <a:pPr lvl="0" algn="ctr">
              <a:lnSpc>
                <a:spcPct val="150000"/>
              </a:lnSpc>
            </a:pPr>
            <a:r>
              <a:rPr lang="en-US" sz="2400" b="1" dirty="0">
                <a:cs typeface="Arial" panose="020B0604020202020204" pitchFamily="34" charset="0"/>
              </a:rPr>
              <a:t>CỘNG HÒA </a:t>
            </a:r>
          </a:p>
          <a:p>
            <a:pPr lvl="0" algn="ctr">
              <a:lnSpc>
                <a:spcPct val="150000"/>
              </a:lnSpc>
            </a:pPr>
            <a:r>
              <a:rPr lang="en-US" sz="2400" b="1" dirty="0">
                <a:cs typeface="Arial" panose="020B0604020202020204" pitchFamily="34" charset="0"/>
              </a:rPr>
              <a:t>XÃ HỘI </a:t>
            </a:r>
          </a:p>
          <a:p>
            <a:pPr lvl="0" algn="ctr">
              <a:lnSpc>
                <a:spcPct val="150000"/>
              </a:lnSpc>
            </a:pPr>
            <a:r>
              <a:rPr lang="en-US" sz="2400" b="1" dirty="0">
                <a:cs typeface="Arial" panose="020B0604020202020204" pitchFamily="34" charset="0"/>
              </a:rPr>
              <a:t>CHỦ NGHĨA </a:t>
            </a:r>
          </a:p>
          <a:p>
            <a:pPr lvl="0" algn="ctr">
              <a:lnSpc>
                <a:spcPct val="150000"/>
              </a:lnSpc>
            </a:pPr>
            <a:r>
              <a:rPr lang="en-US" sz="2400" b="1" dirty="0">
                <a:cs typeface="Arial" panose="020B0604020202020204" pitchFamily="34" charset="0"/>
              </a:rPr>
              <a:t>VIỆT NAM</a:t>
            </a:r>
            <a:endParaRPr lang="vi-VN" sz="2400" b="1" dirty="0">
              <a:cs typeface="Arial" panose="020B0604020202020204" pitchFamily="34" charset="0"/>
            </a:endParaRPr>
          </a:p>
        </p:txBody>
      </p:sp>
      <p:pic>
        <p:nvPicPr>
          <p:cNvPr id="18" name="Picture 17">
            <a:extLst>
              <a:ext uri="{FF2B5EF4-FFF2-40B4-BE49-F238E27FC236}">
                <a16:creationId xmlns:a16="http://schemas.microsoft.com/office/drawing/2014/main" id="{EAA4CCF1-79CC-469E-9A60-E67B9D1A1CDA}"/>
              </a:ext>
            </a:extLst>
          </p:cNvPr>
          <p:cNvPicPr>
            <a:picLocks noChangeAspect="1"/>
          </p:cNvPicPr>
          <p:nvPr/>
        </p:nvPicPr>
        <p:blipFill rotWithShape="1">
          <a:blip r:embed="rId5">
            <a:extLst>
              <a:ext uri="{28A0092B-C50C-407E-A947-70E740481C1C}">
                <a14:useLocalDpi xmlns:a14="http://schemas.microsoft.com/office/drawing/2010/main" val="0"/>
              </a:ext>
            </a:extLst>
          </a:blip>
          <a:srcRect r="82714"/>
          <a:stretch/>
        </p:blipFill>
        <p:spPr>
          <a:xfrm>
            <a:off x="0" y="0"/>
            <a:ext cx="530786" cy="721163"/>
          </a:xfrm>
          <a:prstGeom prst="rect">
            <a:avLst/>
          </a:prstGeom>
        </p:spPr>
      </p:pic>
      <p:sp>
        <p:nvSpPr>
          <p:cNvPr id="2" name="Slide Number Placeholder 1">
            <a:extLst>
              <a:ext uri="{FF2B5EF4-FFF2-40B4-BE49-F238E27FC236}">
                <a16:creationId xmlns:a16="http://schemas.microsoft.com/office/drawing/2014/main" id="{2EBB3498-6520-9EBC-3A57-FD8CE06273E4}"/>
              </a:ext>
            </a:extLst>
          </p:cNvPr>
          <p:cNvSpPr>
            <a:spLocks noGrp="1"/>
          </p:cNvSpPr>
          <p:nvPr>
            <p:ph type="sldNum" sz="quarter" idx="12"/>
          </p:nvPr>
        </p:nvSpPr>
        <p:spPr/>
        <p:txBody>
          <a:bodyPr/>
          <a:lstStyle/>
          <a:p>
            <a:fld id="{D7031954-5A03-4A73-B879-34023662F21E}" type="slidenum">
              <a:rPr lang="en-US" smtClean="0"/>
              <a:t>14</a:t>
            </a:fld>
            <a:endParaRPr lang="en-US"/>
          </a:p>
        </p:txBody>
      </p:sp>
    </p:spTree>
    <p:extLst>
      <p:ext uri="{BB962C8B-B14F-4D97-AF65-F5344CB8AC3E}">
        <p14:creationId xmlns:p14="http://schemas.microsoft.com/office/powerpoint/2010/main" val="423981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9" grpId="0" animBg="1"/>
      <p:bldP spid="10" grpId="0" animBg="1"/>
      <p:bldP spid="12" grpId="0" animBg="1"/>
      <p:bldP spid="19" grpId="0" animBg="1"/>
      <p:bldP spid="21"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A4CCF1-79CC-469E-9A60-E67B9D1A1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75" y="253834"/>
            <a:ext cx="5762146" cy="1180519"/>
          </a:xfrm>
          <a:prstGeom prst="rect">
            <a:avLst/>
          </a:prstGeom>
        </p:spPr>
      </p:pic>
      <p:sp>
        <p:nvSpPr>
          <p:cNvPr id="2" name="AutoShape 2" descr="Gmail Email Biểu Tượng - Miễn Phí vector hình ảnh trên Pixabay - Pixab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522B510-CE72-A346-4AA7-2AC6C8B2BDBF}"/>
              </a:ext>
            </a:extLst>
          </p:cNvPr>
          <p:cNvPicPr>
            <a:picLocks noChangeAspect="1"/>
          </p:cNvPicPr>
          <p:nvPr/>
        </p:nvPicPr>
        <p:blipFill>
          <a:blip r:embed="rId3"/>
          <a:stretch>
            <a:fillRect/>
          </a:stretch>
        </p:blipFill>
        <p:spPr>
          <a:xfrm>
            <a:off x="1768414" y="2553418"/>
            <a:ext cx="8031193" cy="1759790"/>
          </a:xfrm>
          <a:prstGeom prst="rect">
            <a:avLst/>
          </a:prstGeom>
        </p:spPr>
      </p:pic>
      <p:pic>
        <p:nvPicPr>
          <p:cNvPr id="4" name="Picture 3">
            <a:extLst>
              <a:ext uri="{FF2B5EF4-FFF2-40B4-BE49-F238E27FC236}">
                <a16:creationId xmlns:a16="http://schemas.microsoft.com/office/drawing/2014/main" id="{274F5C0A-A9E4-3EE9-F3B1-74CF7486D679}"/>
              </a:ext>
            </a:extLst>
          </p:cNvPr>
          <p:cNvPicPr>
            <a:picLocks noChangeAspect="1"/>
          </p:cNvPicPr>
          <p:nvPr/>
        </p:nvPicPr>
        <p:blipFill>
          <a:blip r:embed="rId4"/>
          <a:stretch>
            <a:fillRect/>
          </a:stretch>
        </p:blipFill>
        <p:spPr>
          <a:xfrm>
            <a:off x="11163706" y="43504"/>
            <a:ext cx="969027" cy="405229"/>
          </a:xfrm>
          <a:prstGeom prst="rect">
            <a:avLst/>
          </a:prstGeom>
        </p:spPr>
      </p:pic>
    </p:spTree>
    <p:extLst>
      <p:ext uri="{BB962C8B-B14F-4D97-AF65-F5344CB8AC3E}">
        <p14:creationId xmlns:p14="http://schemas.microsoft.com/office/powerpoint/2010/main" val="22392847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858156" y="400524"/>
            <a:ext cx="1006967" cy="421629"/>
          </a:xfrm>
          <a:prstGeom prst="rect">
            <a:avLst/>
          </a:prstGeom>
        </p:spPr>
      </p:pic>
      <p:pic>
        <p:nvPicPr>
          <p:cNvPr id="5" name="Picture 4">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2" cy="895349"/>
          </a:xfrm>
          <a:prstGeom prst="rect">
            <a:avLst/>
          </a:prstGeom>
        </p:spPr>
      </p:pic>
      <p:pic>
        <p:nvPicPr>
          <p:cNvPr id="6" name="Picture 4" descr="Redirect Notice | Gif, Rainbow gif, Overlays transparent"/>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23028" y="-486341"/>
            <a:ext cx="13927016" cy="5715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 y="1197951"/>
            <a:ext cx="12192000" cy="954107"/>
          </a:xfrm>
          <a:prstGeom prst="rect">
            <a:avLst/>
          </a:prstGeom>
        </p:spPr>
        <p:txBody>
          <a:bodyPr wrap="square">
            <a:spAutoFit/>
          </a:bodyPr>
          <a:lstStyle/>
          <a:p>
            <a:pPr algn="ctr"/>
            <a:r>
              <a:rPr lang="en-US" sz="2800" b="1" dirty="0">
                <a:solidFill>
                  <a:srgbClr val="0070C0"/>
                </a:solidFill>
                <a:ea typeface="+mj-ea"/>
                <a:cs typeface="+mj-cs"/>
              </a:rPr>
              <a:t>NHỮNG VẤN ĐỀ LÝ LUẬN CƠ BẢN VỀ NHÀ NƯỚC </a:t>
            </a:r>
          </a:p>
          <a:p>
            <a:pPr algn="ctr"/>
            <a:r>
              <a:rPr lang="en-US" sz="2800" b="1" dirty="0">
                <a:solidFill>
                  <a:srgbClr val="0070C0"/>
                </a:solidFill>
                <a:ea typeface="+mj-ea"/>
                <a:cs typeface="+mj-cs"/>
              </a:rPr>
              <a:t>VÀ NHÀ NƯỚC CỘNG HÒA XÃ HỘI CHỦ NGHĨA VIỆT NAM</a:t>
            </a:r>
            <a:endParaRPr lang="en-US" b="1" dirty="0">
              <a:solidFill>
                <a:srgbClr val="0070C0"/>
              </a:solidFill>
            </a:endParaRPr>
          </a:p>
        </p:txBody>
      </p:sp>
      <p:sp>
        <p:nvSpPr>
          <p:cNvPr id="8" name="Rectangle 7"/>
          <p:cNvSpPr/>
          <p:nvPr/>
        </p:nvSpPr>
        <p:spPr>
          <a:xfrm>
            <a:off x="1027421" y="4816678"/>
            <a:ext cx="10144671" cy="1678408"/>
          </a:xfrm>
          <a:prstGeom prst="rect">
            <a:avLst/>
          </a:prstGeom>
        </p:spPr>
        <p:txBody>
          <a:bodyPr wrap="square">
            <a:spAutoFit/>
          </a:bodyPr>
          <a:lstStyle/>
          <a:p>
            <a:pPr lvl="0" algn="ctr">
              <a:lnSpc>
                <a:spcPct val="90000"/>
              </a:lnSpc>
              <a:spcBef>
                <a:spcPts val="1000"/>
              </a:spcBef>
            </a:pPr>
            <a:r>
              <a:rPr lang="en-US" sz="3200" b="1" dirty="0">
                <a:solidFill>
                  <a:schemeClr val="accent6">
                    <a:lumMod val="75000"/>
                  </a:schemeClr>
                </a:solidFill>
              </a:rPr>
              <a:t>BẢN CHẤT VÀ CHỨC NĂNG </a:t>
            </a:r>
          </a:p>
          <a:p>
            <a:pPr lvl="0" algn="ctr">
              <a:lnSpc>
                <a:spcPct val="90000"/>
              </a:lnSpc>
              <a:spcBef>
                <a:spcPts val="1000"/>
              </a:spcBef>
            </a:pPr>
            <a:r>
              <a:rPr lang="en-US" sz="3200" b="1" dirty="0">
                <a:solidFill>
                  <a:schemeClr val="accent6">
                    <a:lumMod val="75000"/>
                  </a:schemeClr>
                </a:solidFill>
              </a:rPr>
              <a:t>CỦA NHÀ NƯỚC CỘNG HÒA </a:t>
            </a:r>
          </a:p>
          <a:p>
            <a:pPr lvl="0" algn="ctr">
              <a:lnSpc>
                <a:spcPct val="90000"/>
              </a:lnSpc>
              <a:spcBef>
                <a:spcPts val="1000"/>
              </a:spcBef>
            </a:pPr>
            <a:r>
              <a:rPr lang="en-US" sz="3200" b="1" dirty="0">
                <a:solidFill>
                  <a:schemeClr val="accent6">
                    <a:lumMod val="75000"/>
                  </a:schemeClr>
                </a:solidFill>
              </a:rPr>
              <a:t>XÃ HỘI CHỦ NGHĨA VIỆT NAM</a:t>
            </a:r>
            <a:endParaRPr lang="vi-VN" sz="3200" b="1" dirty="0">
              <a:solidFill>
                <a:schemeClr val="accent6">
                  <a:lumMod val="75000"/>
                </a:schemeClr>
              </a:solidFill>
            </a:endParaRPr>
          </a:p>
        </p:txBody>
      </p:sp>
      <p:sp>
        <p:nvSpPr>
          <p:cNvPr id="9" name="Rectangle 8"/>
          <p:cNvSpPr/>
          <p:nvPr/>
        </p:nvSpPr>
        <p:spPr>
          <a:xfrm>
            <a:off x="5159974" y="590051"/>
            <a:ext cx="1872051" cy="523220"/>
          </a:xfrm>
          <a:prstGeom prst="rect">
            <a:avLst/>
          </a:prstGeom>
          <a:solidFill>
            <a:schemeClr val="accent3">
              <a:lumMod val="20000"/>
              <a:lumOff val="80000"/>
            </a:schemeClr>
          </a:solidFill>
        </p:spPr>
        <p:txBody>
          <a:bodyPr wrap="none">
            <a:spAutoFit/>
          </a:bodyPr>
          <a:lstStyle/>
          <a:p>
            <a:pPr algn="ctr"/>
            <a:r>
              <a:rPr lang="en-US" sz="2800" b="1" dirty="0">
                <a:solidFill>
                  <a:srgbClr val="0070C0"/>
                </a:solidFill>
              </a:rPr>
              <a:t>CHƯƠNG 1</a:t>
            </a:r>
            <a:endParaRPr lang="en-US" dirty="0"/>
          </a:p>
        </p:txBody>
      </p:sp>
      <p:sp>
        <p:nvSpPr>
          <p:cNvPr id="10" name="Rectangle 9"/>
          <p:cNvSpPr/>
          <p:nvPr/>
        </p:nvSpPr>
        <p:spPr>
          <a:xfrm>
            <a:off x="5509531" y="4038113"/>
            <a:ext cx="1180451" cy="646331"/>
          </a:xfrm>
          <a:prstGeom prst="rect">
            <a:avLst/>
          </a:prstGeom>
          <a:solidFill>
            <a:schemeClr val="accent4">
              <a:lumMod val="40000"/>
              <a:lumOff val="60000"/>
            </a:schemeClr>
          </a:solidFill>
        </p:spPr>
        <p:txBody>
          <a:bodyPr wrap="none">
            <a:spAutoFit/>
          </a:bodyPr>
          <a:lstStyle/>
          <a:p>
            <a:r>
              <a:rPr lang="en-US" sz="3600" b="1" dirty="0">
                <a:solidFill>
                  <a:srgbClr val="FF0000"/>
                </a:solidFill>
              </a:rPr>
              <a:t>BÀI 3</a:t>
            </a:r>
            <a:endParaRPr lang="en-US" sz="2400" b="1" dirty="0">
              <a:solidFill>
                <a:srgbClr val="FF0000"/>
              </a:solidFill>
            </a:endParaRPr>
          </a:p>
        </p:txBody>
      </p:sp>
      <p:pic>
        <p:nvPicPr>
          <p:cNvPr id="11" name="Picture 2" descr="Energy The Light Bulb - Free GIF on Pixabay - Pixabay"/>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321523" y="2248834"/>
            <a:ext cx="1556466" cy="156289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BEE71D6C-5350-AECC-3A76-0FD817B6567C}"/>
              </a:ext>
            </a:extLst>
          </p:cNvPr>
          <p:cNvSpPr>
            <a:spLocks noGrp="1"/>
          </p:cNvSpPr>
          <p:nvPr>
            <p:ph type="sldNum" sz="quarter" idx="12"/>
          </p:nvPr>
        </p:nvSpPr>
        <p:spPr/>
        <p:txBody>
          <a:bodyPr/>
          <a:lstStyle/>
          <a:p>
            <a:fld id="{D7031954-5A03-4A73-B879-34023662F21E}" type="slidenum">
              <a:rPr lang="en-US" smtClean="0"/>
              <a:t>2</a:t>
            </a:fld>
            <a:endParaRPr lang="en-US"/>
          </a:p>
        </p:txBody>
      </p:sp>
      <p:pic>
        <p:nvPicPr>
          <p:cNvPr id="13" name="Picture 12">
            <a:extLst>
              <a:ext uri="{FF2B5EF4-FFF2-40B4-BE49-F238E27FC236}">
                <a16:creationId xmlns:a16="http://schemas.microsoft.com/office/drawing/2014/main" id="{0FF1BB35-D30E-0E89-CFCC-9A67C84B6945}"/>
              </a:ext>
            </a:extLst>
          </p:cNvPr>
          <p:cNvPicPr>
            <a:picLocks noChangeAspect="1"/>
          </p:cNvPicPr>
          <p:nvPr/>
        </p:nvPicPr>
        <p:blipFill>
          <a:blip r:embed="rId6"/>
          <a:stretch>
            <a:fillRect/>
          </a:stretch>
        </p:blipFill>
        <p:spPr>
          <a:xfrm>
            <a:off x="146649" y="2554856"/>
            <a:ext cx="3464989" cy="2311184"/>
          </a:xfrm>
          <a:prstGeom prst="rect">
            <a:avLst/>
          </a:prstGeom>
        </p:spPr>
      </p:pic>
      <p:pic>
        <p:nvPicPr>
          <p:cNvPr id="15" name="Picture 14">
            <a:extLst>
              <a:ext uri="{FF2B5EF4-FFF2-40B4-BE49-F238E27FC236}">
                <a16:creationId xmlns:a16="http://schemas.microsoft.com/office/drawing/2014/main" id="{BE4C36A2-7FF5-ADCF-5031-E274E9B26DD2}"/>
              </a:ext>
            </a:extLst>
          </p:cNvPr>
          <p:cNvPicPr>
            <a:picLocks noChangeAspect="1"/>
          </p:cNvPicPr>
          <p:nvPr/>
        </p:nvPicPr>
        <p:blipFill>
          <a:blip r:embed="rId7"/>
          <a:stretch>
            <a:fillRect/>
          </a:stretch>
        </p:blipFill>
        <p:spPr>
          <a:xfrm>
            <a:off x="8125317" y="2505495"/>
            <a:ext cx="3832286" cy="2311184"/>
          </a:xfrm>
          <a:prstGeom prst="rect">
            <a:avLst/>
          </a:prstGeom>
        </p:spPr>
      </p:pic>
    </p:spTree>
    <p:extLst>
      <p:ext uri="{BB962C8B-B14F-4D97-AF65-F5344CB8AC3E}">
        <p14:creationId xmlns:p14="http://schemas.microsoft.com/office/powerpoint/2010/main" val="36491117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474720" y="3206808"/>
            <a:ext cx="859536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858155" y="127971"/>
            <a:ext cx="1006967" cy="421629"/>
          </a:xfrm>
          <a:prstGeom prst="rect">
            <a:avLst/>
          </a:prstGeom>
        </p:spPr>
      </p:pic>
      <p:pic>
        <p:nvPicPr>
          <p:cNvPr id="7" name="Picture 18" descr="Free Red Frame Png, Download Free Red Frame Png png images, Free ClipArts  on Clipart Library"/>
          <p:cNvPicPr>
            <a:picLocks noChangeAspect="1" noChangeArrowheads="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rcRect r="95950"/>
          <a:stretch/>
        </p:blipFill>
        <p:spPr bwMode="auto">
          <a:xfrm flipH="1">
            <a:off x="3127248" y="0"/>
            <a:ext cx="49377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8" descr="Target GIFs - Get the best gif on GIFE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40957" y="611338"/>
            <a:ext cx="1531557" cy="139141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040956" y="2266188"/>
            <a:ext cx="1531557" cy="771144"/>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b="1">
              <a:solidFill>
                <a:srgbClr val="FF0000"/>
              </a:solidFill>
            </a:endParaRPr>
          </a:p>
        </p:txBody>
      </p:sp>
      <p:sp>
        <p:nvSpPr>
          <p:cNvPr id="10" name="Rectangle 9"/>
          <p:cNvSpPr/>
          <p:nvPr/>
        </p:nvSpPr>
        <p:spPr>
          <a:xfrm>
            <a:off x="1040955" y="3218688"/>
            <a:ext cx="1531557" cy="7711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11" name="Rectangle 10"/>
          <p:cNvSpPr/>
          <p:nvPr/>
        </p:nvSpPr>
        <p:spPr>
          <a:xfrm>
            <a:off x="1040957" y="4174236"/>
            <a:ext cx="1531557" cy="7711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12" name="Rectangle 11"/>
          <p:cNvSpPr/>
          <p:nvPr/>
        </p:nvSpPr>
        <p:spPr>
          <a:xfrm>
            <a:off x="1040957" y="5222748"/>
            <a:ext cx="1531557" cy="7711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13" name="TextBox 12"/>
          <p:cNvSpPr txBox="1"/>
          <p:nvPr/>
        </p:nvSpPr>
        <p:spPr>
          <a:xfrm>
            <a:off x="1040955" y="2390150"/>
            <a:ext cx="1531555" cy="523220"/>
          </a:xfrm>
          <a:prstGeom prst="rect">
            <a:avLst/>
          </a:prstGeom>
          <a:noFill/>
        </p:spPr>
        <p:txBody>
          <a:bodyPr wrap="square" rtlCol="0">
            <a:spAutoFit/>
          </a:bodyPr>
          <a:lstStyle/>
          <a:p>
            <a:pPr algn="ctr"/>
            <a:r>
              <a:rPr lang="en-US" sz="2800" b="1" dirty="0">
                <a:solidFill>
                  <a:srgbClr val="FF0000"/>
                </a:solidFill>
              </a:rPr>
              <a:t>MỤC</a:t>
            </a:r>
          </a:p>
        </p:txBody>
      </p:sp>
      <p:sp>
        <p:nvSpPr>
          <p:cNvPr id="14" name="TextBox 13"/>
          <p:cNvSpPr txBox="1"/>
          <p:nvPr/>
        </p:nvSpPr>
        <p:spPr>
          <a:xfrm>
            <a:off x="1040953" y="3342650"/>
            <a:ext cx="1531557" cy="523220"/>
          </a:xfrm>
          <a:prstGeom prst="rect">
            <a:avLst/>
          </a:prstGeom>
          <a:noFill/>
        </p:spPr>
        <p:txBody>
          <a:bodyPr wrap="square" rtlCol="0">
            <a:spAutoFit/>
          </a:bodyPr>
          <a:lstStyle/>
          <a:p>
            <a:pPr algn="ctr"/>
            <a:r>
              <a:rPr lang="en-US" sz="2800" b="1" dirty="0">
                <a:solidFill>
                  <a:srgbClr val="FF0000"/>
                </a:solidFill>
              </a:rPr>
              <a:t>TIÊU</a:t>
            </a:r>
          </a:p>
        </p:txBody>
      </p:sp>
      <p:sp>
        <p:nvSpPr>
          <p:cNvPr id="15" name="TextBox 14"/>
          <p:cNvSpPr txBox="1"/>
          <p:nvPr/>
        </p:nvSpPr>
        <p:spPr>
          <a:xfrm>
            <a:off x="1040952" y="4298198"/>
            <a:ext cx="1531557" cy="523220"/>
          </a:xfrm>
          <a:prstGeom prst="rect">
            <a:avLst/>
          </a:prstGeom>
          <a:noFill/>
        </p:spPr>
        <p:txBody>
          <a:bodyPr wrap="square" rtlCol="0">
            <a:spAutoFit/>
          </a:bodyPr>
          <a:lstStyle/>
          <a:p>
            <a:pPr algn="ctr"/>
            <a:r>
              <a:rPr lang="en-US" sz="2800" b="1" dirty="0">
                <a:solidFill>
                  <a:srgbClr val="FF0000"/>
                </a:solidFill>
              </a:rPr>
              <a:t>BÀI</a:t>
            </a:r>
          </a:p>
        </p:txBody>
      </p:sp>
      <p:sp>
        <p:nvSpPr>
          <p:cNvPr id="16" name="TextBox 15"/>
          <p:cNvSpPr txBox="1"/>
          <p:nvPr/>
        </p:nvSpPr>
        <p:spPr>
          <a:xfrm>
            <a:off x="1040959" y="5346710"/>
            <a:ext cx="1531555" cy="523220"/>
          </a:xfrm>
          <a:prstGeom prst="rect">
            <a:avLst/>
          </a:prstGeom>
          <a:noFill/>
        </p:spPr>
        <p:txBody>
          <a:bodyPr wrap="square" rtlCol="0">
            <a:spAutoFit/>
          </a:bodyPr>
          <a:lstStyle/>
          <a:p>
            <a:pPr algn="ctr"/>
            <a:r>
              <a:rPr lang="en-US" sz="2800" b="1" dirty="0">
                <a:solidFill>
                  <a:srgbClr val="FF0000"/>
                </a:solidFill>
              </a:rPr>
              <a:t>HỌC</a:t>
            </a:r>
          </a:p>
        </p:txBody>
      </p:sp>
      <p:pic>
        <p:nvPicPr>
          <p:cNvPr id="17" name="Picture 32" descr="Numero Sticker by Casinha"/>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21025" y="3262693"/>
            <a:ext cx="1739646" cy="13787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4" descr="One Sticker by Casinha"/>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21024" y="127971"/>
            <a:ext cx="1739646" cy="138836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926653" y="1247943"/>
            <a:ext cx="5278843" cy="1482714"/>
          </a:xfrm>
          <a:prstGeom prst="rect">
            <a:avLst/>
          </a:prstGeom>
        </p:spPr>
        <p:txBody>
          <a:bodyPr wrap="square">
            <a:spAutoFit/>
          </a:bodyPr>
          <a:lstStyle/>
          <a:p>
            <a:pPr lvl="0" algn="just">
              <a:lnSpc>
                <a:spcPct val="130000"/>
              </a:lnSpc>
              <a:spcBef>
                <a:spcPts val="1200"/>
              </a:spcBef>
              <a:spcAft>
                <a:spcPts val="600"/>
              </a:spcAft>
              <a:defRPr/>
            </a:pPr>
            <a:r>
              <a:rPr lang="vi-VN" sz="2400" b="1" dirty="0">
                <a:latin typeface="Arial" panose="020B0604020202020204" pitchFamily="34" charset="0"/>
                <a:cs typeface="Arial" panose="020B0604020202020204" pitchFamily="34" charset="0"/>
              </a:rPr>
              <a:t>Hiểu và phân tích </a:t>
            </a:r>
            <a:r>
              <a:rPr lang="en-US" sz="2400" b="1" dirty="0">
                <a:latin typeface="Arial" panose="020B0604020202020204" pitchFamily="34" charset="0"/>
                <a:cs typeface="Arial" panose="020B0604020202020204" pitchFamily="34" charset="0"/>
              </a:rPr>
              <a:t>b</a:t>
            </a:r>
            <a:r>
              <a:rPr lang="vi-VN" sz="2400" b="1" dirty="0">
                <a:latin typeface="Arial" panose="020B0604020202020204" pitchFamily="34" charset="0"/>
                <a:cs typeface="Arial" panose="020B0604020202020204" pitchFamily="34" charset="0"/>
              </a:rPr>
              <a:t>ản chất </a:t>
            </a:r>
            <a:r>
              <a:rPr lang="en-US" sz="2400" b="1" dirty="0">
                <a:latin typeface="Arial" panose="020B0604020202020204" pitchFamily="34" charset="0"/>
                <a:cs typeface="Arial" panose="020B0604020202020204" pitchFamily="34" charset="0"/>
              </a:rPr>
              <a:t>N</a:t>
            </a:r>
            <a:r>
              <a:rPr lang="vi-VN" sz="2400" b="1" dirty="0">
                <a:latin typeface="Arial" panose="020B0604020202020204" pitchFamily="34" charset="0"/>
                <a:cs typeface="Arial" panose="020B0604020202020204" pitchFamily="34" charset="0"/>
              </a:rPr>
              <a:t>hà nước cộng hòa xã hội chủ nghĩa Việt Nam</a:t>
            </a:r>
            <a:r>
              <a:rPr lang="en-US" sz="2400" b="1" dirty="0">
                <a:latin typeface="Arial" panose="020B0604020202020204" pitchFamily="34" charset="0"/>
                <a:cs typeface="Arial" panose="020B0604020202020204" pitchFamily="34" charset="0"/>
              </a:rPr>
              <a:t>.</a:t>
            </a:r>
            <a:endParaRPr lang="vi-VN" sz="2400" b="1" dirty="0">
              <a:latin typeface="Arial" panose="020B0604020202020204" pitchFamily="34" charset="0"/>
              <a:cs typeface="Arial" panose="020B0604020202020204" pitchFamily="34" charset="0"/>
            </a:endParaRPr>
          </a:p>
        </p:txBody>
      </p:sp>
      <p:sp>
        <p:nvSpPr>
          <p:cNvPr id="20" name="Rectangle 19"/>
          <p:cNvSpPr/>
          <p:nvPr/>
        </p:nvSpPr>
        <p:spPr>
          <a:xfrm>
            <a:off x="4926653" y="4312725"/>
            <a:ext cx="5270864" cy="2442976"/>
          </a:xfrm>
          <a:prstGeom prst="rect">
            <a:avLst/>
          </a:prstGeom>
        </p:spPr>
        <p:txBody>
          <a:bodyPr wrap="square">
            <a:spAutoFit/>
          </a:bodyPr>
          <a:lstStyle/>
          <a:p>
            <a:pPr lvl="0" algn="just">
              <a:lnSpc>
                <a:spcPct val="130000"/>
              </a:lnSpc>
              <a:spcBef>
                <a:spcPts val="1200"/>
              </a:spcBef>
              <a:spcAft>
                <a:spcPts val="600"/>
              </a:spcAft>
              <a:defRPr/>
            </a:pPr>
            <a:r>
              <a:rPr lang="vi-VN" sz="2400" b="1" dirty="0">
                <a:latin typeface="Arial" panose="020B0604020202020204" pitchFamily="34" charset="0"/>
                <a:cs typeface="Arial" panose="020B0604020202020204" pitchFamily="34" charset="0"/>
              </a:rPr>
              <a:t>Hiểu rõ được </a:t>
            </a:r>
            <a:r>
              <a:rPr lang="en-US" sz="2400" b="1" dirty="0" err="1">
                <a:latin typeface="Arial" panose="020B0604020202020204" pitchFamily="34" charset="0"/>
                <a:cs typeface="Arial" panose="020B0604020202020204" pitchFamily="34" charset="0"/>
              </a:rPr>
              <a:t>chức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năng</a:t>
            </a:r>
            <a:r>
              <a:rPr lang="en-US" sz="2400" b="1" dirty="0">
                <a:latin typeface="Arial" panose="020B0604020202020204" pitchFamily="34" charset="0"/>
                <a:cs typeface="Arial" panose="020B0604020202020204" pitchFamily="34" charset="0"/>
              </a:rPr>
              <a:t> N</a:t>
            </a:r>
            <a:r>
              <a:rPr lang="vi-VN" sz="2400" b="1" dirty="0">
                <a:latin typeface="Arial" panose="020B0604020202020204" pitchFamily="34" charset="0"/>
                <a:cs typeface="Arial" panose="020B0604020202020204" pitchFamily="34" charset="0"/>
              </a:rPr>
              <a:t>hà nước cộng hòa xã hội chủ nghĩa Việt Nam </a:t>
            </a:r>
            <a:r>
              <a:rPr lang="en-US" sz="2400" b="1" dirty="0" err="1">
                <a:latin typeface="Arial" panose="020B0604020202020204" pitchFamily="34" charset="0"/>
                <a:cs typeface="Arial" panose="020B0604020202020204" pitchFamily="34" charset="0"/>
              </a:rPr>
              <a:t>để</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từ</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đó</a:t>
            </a:r>
            <a:r>
              <a:rPr lang="en-US" sz="2400" b="1" dirty="0">
                <a:latin typeface="Arial" panose="020B0604020202020204" pitchFamily="34" charset="0"/>
                <a:cs typeface="Arial" panose="020B0604020202020204" pitchFamily="34" charset="0"/>
              </a:rPr>
              <a:t> </a:t>
            </a:r>
            <a:r>
              <a:rPr lang="vi-VN" sz="2400" b="1" dirty="0">
                <a:latin typeface="Arial" panose="020B0604020202020204" pitchFamily="34" charset="0"/>
                <a:cs typeface="Arial" panose="020B0604020202020204" pitchFamily="34" charset="0"/>
              </a:rPr>
              <a:t>nhận diện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được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phương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diện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hoạt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động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chủ</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yếu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của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nhà</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nước</a:t>
            </a:r>
            <a:r>
              <a:rPr lang="en-US" sz="2400" b="1" dirty="0">
                <a:latin typeface="Arial" panose="020B0604020202020204" pitchFamily="34" charset="0"/>
                <a:cs typeface="Arial" panose="020B0604020202020204" pitchFamily="34" charset="0"/>
              </a:rPr>
              <a:t>.</a:t>
            </a:r>
            <a:endParaRPr lang="vi-VN" sz="2400" b="1" dirty="0">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EAA4CCF1-79CC-469E-9A60-E67B9D1A1CDA}"/>
              </a:ext>
            </a:extLst>
          </p:cNvPr>
          <p:cNvPicPr>
            <a:picLocks noChangeAspect="1"/>
          </p:cNvPicPr>
          <p:nvPr/>
        </p:nvPicPr>
        <p:blipFill rotWithShape="1">
          <a:blip r:embed="rId8">
            <a:extLst>
              <a:ext uri="{28A0092B-C50C-407E-A947-70E740481C1C}">
                <a14:useLocalDpi xmlns:a14="http://schemas.microsoft.com/office/drawing/2010/main" val="0"/>
              </a:ext>
            </a:extLst>
          </a:blip>
          <a:srcRect r="81677"/>
          <a:stretch/>
        </p:blipFill>
        <p:spPr>
          <a:xfrm>
            <a:off x="0" y="-33701"/>
            <a:ext cx="730737" cy="936602"/>
          </a:xfrm>
          <a:prstGeom prst="rect">
            <a:avLst/>
          </a:prstGeom>
        </p:spPr>
      </p:pic>
      <p:sp>
        <p:nvSpPr>
          <p:cNvPr id="2" name="Slide Number Placeholder 1">
            <a:extLst>
              <a:ext uri="{FF2B5EF4-FFF2-40B4-BE49-F238E27FC236}">
                <a16:creationId xmlns:a16="http://schemas.microsoft.com/office/drawing/2014/main" id="{B7EB83A6-27E8-EDB5-8319-125E61CD4CE3}"/>
              </a:ext>
            </a:extLst>
          </p:cNvPr>
          <p:cNvSpPr>
            <a:spLocks noGrp="1"/>
          </p:cNvSpPr>
          <p:nvPr>
            <p:ph type="sldNum" sz="quarter" idx="12"/>
          </p:nvPr>
        </p:nvSpPr>
        <p:spPr/>
        <p:txBody>
          <a:bodyPr/>
          <a:lstStyle/>
          <a:p>
            <a:fld id="{D7031954-5A03-4A73-B879-34023662F21E}" type="slidenum">
              <a:rPr lang="en-US" smtClean="0"/>
              <a:t>3</a:t>
            </a:fld>
            <a:endParaRPr lang="en-US"/>
          </a:p>
        </p:txBody>
      </p:sp>
    </p:spTree>
    <p:extLst>
      <p:ext uri="{BB962C8B-B14F-4D97-AF65-F5344CB8AC3E}">
        <p14:creationId xmlns:p14="http://schemas.microsoft.com/office/powerpoint/2010/main" val="422286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0" y="2072640"/>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874004" y="2668867"/>
            <a:ext cx="2353728" cy="384019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cxnSp>
        <p:nvCxnSpPr>
          <p:cNvPr id="4" name="Straight Connector 3"/>
          <p:cNvCxnSpPr/>
          <p:nvPr/>
        </p:nvCxnSpPr>
        <p:spPr>
          <a:xfrm>
            <a:off x="6096000" y="2072640"/>
            <a:ext cx="0" cy="47853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063647" y="449115"/>
            <a:ext cx="1828803" cy="774484"/>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b="1" dirty="0">
                <a:solidFill>
                  <a:srgbClr val="FF0000"/>
                </a:solidFill>
              </a:rPr>
              <a:t>DUNG</a:t>
            </a:r>
          </a:p>
        </p:txBody>
      </p:sp>
      <p:sp>
        <p:nvSpPr>
          <p:cNvPr id="9" name="Rectangle 8"/>
          <p:cNvSpPr/>
          <p:nvPr/>
        </p:nvSpPr>
        <p:spPr>
          <a:xfrm>
            <a:off x="6311386" y="453221"/>
            <a:ext cx="1828803" cy="811548"/>
          </a:xfrm>
          <a:prstGeom prst="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b="1" dirty="0">
                <a:solidFill>
                  <a:srgbClr val="FF0000"/>
                </a:solidFill>
              </a:rPr>
              <a:t>BÀI</a:t>
            </a:r>
          </a:p>
        </p:txBody>
      </p:sp>
      <p:sp>
        <p:nvSpPr>
          <p:cNvPr id="10" name="Rectangle 9"/>
          <p:cNvSpPr/>
          <p:nvPr/>
        </p:nvSpPr>
        <p:spPr>
          <a:xfrm>
            <a:off x="8589375" y="449115"/>
            <a:ext cx="1828804" cy="811544"/>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b="1" dirty="0">
                <a:solidFill>
                  <a:srgbClr val="FF0000"/>
                </a:solidFill>
              </a:rPr>
              <a:t>HỌC</a:t>
            </a:r>
          </a:p>
        </p:txBody>
      </p:sp>
      <p:pic>
        <p:nvPicPr>
          <p:cNvPr id="11" name="Picture 10">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069823" y="49025"/>
            <a:ext cx="1006967" cy="421629"/>
          </a:xfrm>
          <a:prstGeom prst="rect">
            <a:avLst/>
          </a:prstGeom>
        </p:spPr>
      </p:pic>
      <p:sp>
        <p:nvSpPr>
          <p:cNvPr id="12" name="Rectangle 11"/>
          <p:cNvSpPr/>
          <p:nvPr/>
        </p:nvSpPr>
        <p:spPr>
          <a:xfrm>
            <a:off x="1964267" y="2673731"/>
            <a:ext cx="2189627" cy="37948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pic>
        <p:nvPicPr>
          <p:cNvPr id="16" name="Picture 34" descr="One Sticker by Casinh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117153" y="1371599"/>
            <a:ext cx="2036741" cy="191763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2" descr="Numero Sticker by Casinha"/>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109464" y="1371599"/>
            <a:ext cx="2036341" cy="191051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780140" y="468210"/>
            <a:ext cx="1828803" cy="755388"/>
          </a:xfrm>
          <a:prstGeom prst="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b="1" dirty="0">
                <a:solidFill>
                  <a:srgbClr val="FF0000"/>
                </a:solidFill>
              </a:rPr>
              <a:t>NỘI</a:t>
            </a:r>
          </a:p>
        </p:txBody>
      </p:sp>
      <p:sp>
        <p:nvSpPr>
          <p:cNvPr id="21" name="Rectangle 20"/>
          <p:cNvSpPr/>
          <p:nvPr/>
        </p:nvSpPr>
        <p:spPr>
          <a:xfrm>
            <a:off x="1780138" y="3153016"/>
            <a:ext cx="2597307" cy="3356688"/>
          </a:xfrm>
          <a:prstGeom prst="rect">
            <a:avLst/>
          </a:prstGeom>
        </p:spPr>
        <p:txBody>
          <a:bodyPr wrap="square">
            <a:spAutoFit/>
          </a:bodyPr>
          <a:lstStyle/>
          <a:p>
            <a:pPr lvl="0" algn="ctr">
              <a:lnSpc>
                <a:spcPct val="150000"/>
              </a:lnSpc>
            </a:pPr>
            <a:r>
              <a:rPr lang="en-US" sz="2400" b="1" dirty="0">
                <a:cs typeface="Arial" panose="020B0604020202020204" pitchFamily="34" charset="0"/>
              </a:rPr>
              <a:t>BẢN CHẤT</a:t>
            </a:r>
          </a:p>
          <a:p>
            <a:pPr lvl="0" algn="ctr">
              <a:lnSpc>
                <a:spcPct val="150000"/>
              </a:lnSpc>
            </a:pPr>
            <a:r>
              <a:rPr lang="en-US" sz="2400" b="1" dirty="0">
                <a:cs typeface="Arial" panose="020B0604020202020204" pitchFamily="34" charset="0"/>
              </a:rPr>
              <a:t>NHÀ NƯỚC </a:t>
            </a:r>
          </a:p>
          <a:p>
            <a:pPr lvl="0" algn="ctr">
              <a:lnSpc>
                <a:spcPct val="150000"/>
              </a:lnSpc>
            </a:pPr>
            <a:r>
              <a:rPr lang="en-US" sz="2400" b="1" dirty="0">
                <a:cs typeface="Arial" panose="020B0604020202020204" pitchFamily="34" charset="0"/>
              </a:rPr>
              <a:t>CỘNG HÒA </a:t>
            </a:r>
          </a:p>
          <a:p>
            <a:pPr lvl="0" algn="ctr">
              <a:lnSpc>
                <a:spcPct val="150000"/>
              </a:lnSpc>
            </a:pPr>
            <a:r>
              <a:rPr lang="en-US" sz="2400" b="1" dirty="0">
                <a:cs typeface="Arial" panose="020B0604020202020204" pitchFamily="34" charset="0"/>
              </a:rPr>
              <a:t>XÃ HỘI </a:t>
            </a:r>
          </a:p>
          <a:p>
            <a:pPr lvl="0" algn="ctr">
              <a:lnSpc>
                <a:spcPct val="150000"/>
              </a:lnSpc>
            </a:pPr>
            <a:r>
              <a:rPr lang="en-US" sz="2400" b="1" dirty="0">
                <a:cs typeface="Arial" panose="020B0604020202020204" pitchFamily="34" charset="0"/>
              </a:rPr>
              <a:t>CHỦ NGHĨA </a:t>
            </a:r>
          </a:p>
          <a:p>
            <a:pPr lvl="0" algn="ctr">
              <a:lnSpc>
                <a:spcPct val="150000"/>
              </a:lnSpc>
            </a:pPr>
            <a:r>
              <a:rPr lang="en-US" sz="2400" b="1" dirty="0">
                <a:cs typeface="Arial" panose="020B0604020202020204" pitchFamily="34" charset="0"/>
              </a:rPr>
              <a:t>VIỆT NAM</a:t>
            </a:r>
            <a:endParaRPr lang="vi-VN" sz="2400" b="1" dirty="0">
              <a:cs typeface="Arial" panose="020B0604020202020204" pitchFamily="34" charset="0"/>
            </a:endParaRPr>
          </a:p>
        </p:txBody>
      </p:sp>
      <p:sp>
        <p:nvSpPr>
          <p:cNvPr id="22" name="Rectangle 21"/>
          <p:cNvSpPr/>
          <p:nvPr/>
        </p:nvSpPr>
        <p:spPr>
          <a:xfrm>
            <a:off x="7772049" y="3152378"/>
            <a:ext cx="2597307" cy="3356688"/>
          </a:xfrm>
          <a:prstGeom prst="rect">
            <a:avLst/>
          </a:prstGeom>
        </p:spPr>
        <p:txBody>
          <a:bodyPr wrap="square">
            <a:spAutoFit/>
          </a:bodyPr>
          <a:lstStyle/>
          <a:p>
            <a:pPr lvl="0" algn="ctr">
              <a:lnSpc>
                <a:spcPct val="150000"/>
              </a:lnSpc>
            </a:pPr>
            <a:r>
              <a:rPr lang="en-US" sz="2400" b="1" dirty="0">
                <a:cs typeface="Arial" panose="020B0604020202020204" pitchFamily="34" charset="0"/>
              </a:rPr>
              <a:t>CHỨC NĂNG</a:t>
            </a:r>
          </a:p>
          <a:p>
            <a:pPr lvl="0" algn="ctr">
              <a:lnSpc>
                <a:spcPct val="150000"/>
              </a:lnSpc>
            </a:pPr>
            <a:r>
              <a:rPr lang="en-US" sz="2400" b="1" dirty="0">
                <a:cs typeface="Arial" panose="020B0604020202020204" pitchFamily="34" charset="0"/>
              </a:rPr>
              <a:t>NHÀ NƯỚC </a:t>
            </a:r>
          </a:p>
          <a:p>
            <a:pPr lvl="0" algn="ctr">
              <a:lnSpc>
                <a:spcPct val="150000"/>
              </a:lnSpc>
            </a:pPr>
            <a:r>
              <a:rPr lang="en-US" sz="2400" b="1" dirty="0">
                <a:cs typeface="Arial" panose="020B0604020202020204" pitchFamily="34" charset="0"/>
              </a:rPr>
              <a:t>CỘNG HÒA </a:t>
            </a:r>
          </a:p>
          <a:p>
            <a:pPr lvl="0" algn="ctr">
              <a:lnSpc>
                <a:spcPct val="150000"/>
              </a:lnSpc>
            </a:pPr>
            <a:r>
              <a:rPr lang="en-US" sz="2400" b="1" dirty="0">
                <a:cs typeface="Arial" panose="020B0604020202020204" pitchFamily="34" charset="0"/>
              </a:rPr>
              <a:t>XÃ HỘI </a:t>
            </a:r>
          </a:p>
          <a:p>
            <a:pPr lvl="0" algn="ctr">
              <a:lnSpc>
                <a:spcPct val="150000"/>
              </a:lnSpc>
            </a:pPr>
            <a:r>
              <a:rPr lang="en-US" sz="2400" b="1" dirty="0">
                <a:cs typeface="Arial" panose="020B0604020202020204" pitchFamily="34" charset="0"/>
              </a:rPr>
              <a:t>CHỦ NGHĨA </a:t>
            </a:r>
          </a:p>
          <a:p>
            <a:pPr lvl="0" algn="ctr">
              <a:lnSpc>
                <a:spcPct val="150000"/>
              </a:lnSpc>
            </a:pPr>
            <a:r>
              <a:rPr lang="en-US" sz="2400" b="1" dirty="0">
                <a:cs typeface="Arial" panose="020B0604020202020204" pitchFamily="34" charset="0"/>
              </a:rPr>
              <a:t>VIỆT NAM</a:t>
            </a:r>
            <a:endParaRPr lang="vi-VN" sz="2400" b="1" dirty="0">
              <a:cs typeface="Arial" panose="020B0604020202020204" pitchFamily="34" charset="0"/>
            </a:endParaRPr>
          </a:p>
        </p:txBody>
      </p:sp>
      <p:pic>
        <p:nvPicPr>
          <p:cNvPr id="18" name="Picture 17">
            <a:extLst>
              <a:ext uri="{FF2B5EF4-FFF2-40B4-BE49-F238E27FC236}">
                <a16:creationId xmlns:a16="http://schemas.microsoft.com/office/drawing/2014/main" id="{EAA4CCF1-79CC-469E-9A60-E67B9D1A1CDA}"/>
              </a:ext>
            </a:extLst>
          </p:cNvPr>
          <p:cNvPicPr>
            <a:picLocks noChangeAspect="1"/>
          </p:cNvPicPr>
          <p:nvPr/>
        </p:nvPicPr>
        <p:blipFill rotWithShape="1">
          <a:blip r:embed="rId5">
            <a:extLst>
              <a:ext uri="{28A0092B-C50C-407E-A947-70E740481C1C}">
                <a14:useLocalDpi xmlns:a14="http://schemas.microsoft.com/office/drawing/2010/main" val="0"/>
              </a:ext>
            </a:extLst>
          </a:blip>
          <a:srcRect r="82714"/>
          <a:stretch/>
        </p:blipFill>
        <p:spPr>
          <a:xfrm>
            <a:off x="0" y="0"/>
            <a:ext cx="530786" cy="721163"/>
          </a:xfrm>
          <a:prstGeom prst="rect">
            <a:avLst/>
          </a:prstGeom>
        </p:spPr>
      </p:pic>
      <p:sp>
        <p:nvSpPr>
          <p:cNvPr id="2" name="Slide Number Placeholder 1">
            <a:extLst>
              <a:ext uri="{FF2B5EF4-FFF2-40B4-BE49-F238E27FC236}">
                <a16:creationId xmlns:a16="http://schemas.microsoft.com/office/drawing/2014/main" id="{3CD76DE4-4100-4EA1-F227-EFBBB780C738}"/>
              </a:ext>
            </a:extLst>
          </p:cNvPr>
          <p:cNvSpPr>
            <a:spLocks noGrp="1"/>
          </p:cNvSpPr>
          <p:nvPr>
            <p:ph type="sldNum" sz="quarter" idx="12"/>
          </p:nvPr>
        </p:nvSpPr>
        <p:spPr/>
        <p:txBody>
          <a:bodyPr/>
          <a:lstStyle/>
          <a:p>
            <a:fld id="{D7031954-5A03-4A73-B879-34023662F21E}" type="slidenum">
              <a:rPr lang="en-US" smtClean="0"/>
              <a:t>4</a:t>
            </a:fld>
            <a:endParaRPr lang="en-US"/>
          </a:p>
        </p:txBody>
      </p:sp>
    </p:spTree>
    <p:extLst>
      <p:ext uri="{BB962C8B-B14F-4D97-AF65-F5344CB8AC3E}">
        <p14:creationId xmlns:p14="http://schemas.microsoft.com/office/powerpoint/2010/main" val="18041906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7"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9" grpId="0" animBg="1"/>
      <p:bldP spid="10" grpId="0" animBg="1"/>
      <p:bldP spid="12" grpId="0" animBg="1"/>
      <p:bldP spid="19" grpId="0" animBg="1"/>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75943" y="136525"/>
            <a:ext cx="1006967" cy="440376"/>
          </a:xfrm>
          <a:prstGeom prst="rect">
            <a:avLst/>
          </a:prstGeom>
        </p:spPr>
      </p:pic>
      <p:sp>
        <p:nvSpPr>
          <p:cNvPr id="6" name="Rectangle 5"/>
          <p:cNvSpPr/>
          <p:nvPr/>
        </p:nvSpPr>
        <p:spPr>
          <a:xfrm>
            <a:off x="0" y="840900"/>
            <a:ext cx="12192000" cy="523220"/>
          </a:xfrm>
          <a:prstGeom prst="rect">
            <a:avLst/>
          </a:prstGeom>
        </p:spPr>
        <p:txBody>
          <a:bodyPr wrap="square">
            <a:spAutoFit/>
          </a:bodyPr>
          <a:lstStyle/>
          <a:p>
            <a:pPr marL="182880" lvl="0" algn="ct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BẢN CHẤT NHÀ NƯỚC CỘNG HÒA XÃ HỘI CHỦ NGHĨA VIỆT NAM</a:t>
            </a:r>
          </a:p>
        </p:txBody>
      </p:sp>
      <p:sp>
        <p:nvSpPr>
          <p:cNvPr id="17" name="Rectangle 16"/>
          <p:cNvSpPr/>
          <p:nvPr/>
        </p:nvSpPr>
        <p:spPr>
          <a:xfrm>
            <a:off x="6120965" y="2410765"/>
            <a:ext cx="3882794" cy="496996"/>
          </a:xfrm>
          <a:prstGeom prst="rect">
            <a:avLst/>
          </a:prstGeom>
        </p:spPr>
        <p:txBody>
          <a:bodyPr wrap="none">
            <a:spAutoFit/>
          </a:bodyPr>
          <a:lstStyle/>
          <a:p>
            <a:pPr lvl="0" algn="just">
              <a:lnSpc>
                <a:spcPct val="150000"/>
              </a:lnSpc>
            </a:pPr>
            <a:r>
              <a:rPr lang="vi-VN" sz="2000" b="1" dirty="0">
                <a:solidFill>
                  <a:prstClr val="black"/>
                </a:solidFill>
              </a:rPr>
              <a:t>Cơ sở kinh tế: Hiến pháp 2013</a:t>
            </a:r>
          </a:p>
        </p:txBody>
      </p:sp>
      <p:pic>
        <p:nvPicPr>
          <p:cNvPr id="4104" name="Picture 8" descr="Devon Moodley Animated GIFS"/>
          <p:cNvPicPr>
            <a:picLocks noChangeAspect="1" noChangeArrowheads="1" noCrop="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9902" y="1628119"/>
            <a:ext cx="1145755" cy="85931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6545657" y="2907761"/>
            <a:ext cx="4933770" cy="1287532"/>
          </a:xfrm>
          <a:prstGeom prst="rect">
            <a:avLst/>
          </a:prstGeom>
        </p:spPr>
        <p:txBody>
          <a:bodyPr wrap="square">
            <a:spAutoFit/>
          </a:bodyPr>
          <a:lstStyle/>
          <a:p>
            <a:pPr lvl="0">
              <a:lnSpc>
                <a:spcPct val="150000"/>
              </a:lnSpc>
            </a:pPr>
            <a:r>
              <a:rPr lang="vi-VN" dirty="0">
                <a:solidFill>
                  <a:prstClr val="black"/>
                </a:solidFill>
              </a:rPr>
              <a:t>Nền kinh tế Việt Nam là </a:t>
            </a:r>
            <a:r>
              <a:rPr lang="vi-VN" b="1" i="1" dirty="0">
                <a:solidFill>
                  <a:schemeClr val="accent6">
                    <a:lumMod val="75000"/>
                  </a:schemeClr>
                </a:solidFill>
              </a:rPr>
              <a:t>nền kinh tế thị trường định hướng xã hội chủ nghĩa</a:t>
            </a:r>
            <a:r>
              <a:rPr lang="en-US" dirty="0">
                <a:solidFill>
                  <a:prstClr val="black"/>
                </a:solidFill>
              </a:rPr>
              <a:t>.</a:t>
            </a:r>
            <a:r>
              <a:rPr lang="vi-VN" dirty="0">
                <a:solidFill>
                  <a:prstClr val="black"/>
                </a:solidFill>
              </a:rPr>
              <a:t> </a:t>
            </a:r>
          </a:p>
          <a:p>
            <a:pPr lvl="0">
              <a:lnSpc>
                <a:spcPct val="150000"/>
              </a:lnSpc>
            </a:pPr>
            <a:r>
              <a:rPr lang="vi-VN" i="1" dirty="0">
                <a:solidFill>
                  <a:prstClr val="black"/>
                </a:solidFill>
              </a:rPr>
              <a:t>(Điều 51)</a:t>
            </a:r>
          </a:p>
        </p:txBody>
      </p:sp>
      <p:sp>
        <p:nvSpPr>
          <p:cNvPr id="19" name="Rectangle 18"/>
          <p:cNvSpPr/>
          <p:nvPr/>
        </p:nvSpPr>
        <p:spPr>
          <a:xfrm>
            <a:off x="6653844" y="4662087"/>
            <a:ext cx="4825583" cy="1333698"/>
          </a:xfrm>
          <a:prstGeom prst="rect">
            <a:avLst/>
          </a:prstGeom>
        </p:spPr>
        <p:txBody>
          <a:bodyPr wrap="square">
            <a:spAutoFit/>
          </a:bodyPr>
          <a:lstStyle/>
          <a:p>
            <a:pPr lvl="0">
              <a:lnSpc>
                <a:spcPct val="150000"/>
              </a:lnSpc>
            </a:pPr>
            <a:r>
              <a:rPr lang="en-US" sz="2000" dirty="0">
                <a:solidFill>
                  <a:prstClr val="black"/>
                </a:solidFill>
              </a:rPr>
              <a:t>Đ</a:t>
            </a:r>
            <a:r>
              <a:rPr lang="vi-VN" sz="2000" dirty="0">
                <a:solidFill>
                  <a:prstClr val="black"/>
                </a:solidFill>
                <a:latin typeface="Calibri" panose="020F0502020204030204" pitchFamily="34" charset="0"/>
                <a:cs typeface="Calibri" panose="020F0502020204030204" pitchFamily="34" charset="0"/>
              </a:rPr>
              <a:t>ất</a:t>
            </a:r>
            <a:r>
              <a:rPr lang="vi-VN" sz="2000" dirty="0">
                <a:solidFill>
                  <a:prstClr val="black"/>
                </a:solidFill>
              </a:rPr>
              <a:t> </a:t>
            </a:r>
            <a:r>
              <a:rPr lang="vi-VN" sz="2000" dirty="0">
                <a:solidFill>
                  <a:prstClr val="black"/>
                </a:solidFill>
                <a:latin typeface="Calibri" panose="020F0502020204030204" pitchFamily="34" charset="0"/>
                <a:cs typeface="Calibri" panose="020F0502020204030204" pitchFamily="34" charset="0"/>
              </a:rPr>
              <a:t>đ</a:t>
            </a:r>
            <a:r>
              <a:rPr lang="en-US" sz="2000" dirty="0">
                <a:solidFill>
                  <a:prstClr val="black"/>
                </a:solidFill>
              </a:rPr>
              <a:t>ai </a:t>
            </a:r>
            <a:r>
              <a:rPr lang="en-US" sz="2000" dirty="0" err="1">
                <a:solidFill>
                  <a:prstClr val="black"/>
                </a:solidFill>
              </a:rPr>
              <a:t>và</a:t>
            </a:r>
            <a:r>
              <a:rPr lang="en-US" sz="2000" dirty="0">
                <a:solidFill>
                  <a:prstClr val="black"/>
                </a:solidFill>
              </a:rPr>
              <a:t> </a:t>
            </a:r>
            <a:r>
              <a:rPr lang="en-US" sz="2000" dirty="0" err="1">
                <a:solidFill>
                  <a:prstClr val="black"/>
                </a:solidFill>
              </a:rPr>
              <a:t>các</a:t>
            </a:r>
            <a:r>
              <a:rPr lang="en-US" sz="2000" dirty="0">
                <a:solidFill>
                  <a:prstClr val="black"/>
                </a:solidFill>
              </a:rPr>
              <a:t> </a:t>
            </a:r>
            <a:r>
              <a:rPr lang="en-US" sz="2000" dirty="0" err="1">
                <a:solidFill>
                  <a:prstClr val="black"/>
                </a:solidFill>
              </a:rPr>
              <a:t>nguồn</a:t>
            </a:r>
            <a:r>
              <a:rPr lang="en-US" sz="2000" dirty="0">
                <a:solidFill>
                  <a:prstClr val="black"/>
                </a:solidFill>
              </a:rPr>
              <a:t> </a:t>
            </a:r>
            <a:r>
              <a:rPr lang="vi-VN" dirty="0">
                <a:solidFill>
                  <a:prstClr val="black"/>
                </a:solidFill>
              </a:rPr>
              <a:t>tài nguyên thuộc sở hữu toàn dân do Nhà nước đại diện chủ sở hữu và thống nhất quản lý</a:t>
            </a:r>
            <a:r>
              <a:rPr lang="en-US" dirty="0">
                <a:solidFill>
                  <a:prstClr val="black"/>
                </a:solidFill>
              </a:rPr>
              <a:t>.</a:t>
            </a:r>
            <a:r>
              <a:rPr lang="vi-VN" dirty="0">
                <a:solidFill>
                  <a:prstClr val="black"/>
                </a:solidFill>
              </a:rPr>
              <a:t> </a:t>
            </a:r>
            <a:r>
              <a:rPr lang="vi-VN" i="1" dirty="0">
                <a:solidFill>
                  <a:prstClr val="black"/>
                </a:solidFill>
              </a:rPr>
              <a:t>(Điều 53)</a:t>
            </a:r>
          </a:p>
        </p:txBody>
      </p:sp>
      <p:pic>
        <p:nvPicPr>
          <p:cNvPr id="4106" name="Picture 10" descr="Apple celebrates Black History Month with Unity Collection and exclusive  content - Apple"/>
          <p:cNvPicPr>
            <a:picLocks noChangeAspect="1" noChangeArrowheads="1" noCrop="1"/>
          </p:cNvPicPr>
          <p:nvPr/>
        </p:nvPicPr>
        <p:blipFill>
          <a:blip r:embed="rId4"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6154611" y="2866996"/>
            <a:ext cx="543469" cy="5434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Apple celebrates Black History Month with Unity Collection and exclusive  content - Apple"/>
          <p:cNvPicPr>
            <a:picLocks noChangeAspect="1" noChangeArrowheads="1" noCrop="1"/>
          </p:cNvPicPr>
          <p:nvPr/>
        </p:nvPicPr>
        <p:blipFill>
          <a:blip r:embed="rId4"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6152352" y="4662087"/>
            <a:ext cx="543469" cy="5434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A4CCF1-79CC-469E-9A60-E67B9D1A1CDA}"/>
              </a:ext>
            </a:extLst>
          </p:cNvPr>
          <p:cNvPicPr>
            <a:picLocks noChangeAspect="1"/>
          </p:cNvPicPr>
          <p:nvPr/>
        </p:nvPicPr>
        <p:blipFill rotWithShape="1">
          <a:blip r:embed="rId5">
            <a:extLst>
              <a:ext uri="{28A0092B-C50C-407E-A947-70E740481C1C}">
                <a14:useLocalDpi xmlns:a14="http://schemas.microsoft.com/office/drawing/2010/main" val="0"/>
              </a:ext>
            </a:extLst>
          </a:blip>
          <a:srcRect r="81677"/>
          <a:stretch/>
        </p:blipFill>
        <p:spPr>
          <a:xfrm>
            <a:off x="0" y="-33701"/>
            <a:ext cx="730737" cy="936602"/>
          </a:xfrm>
          <a:prstGeom prst="rect">
            <a:avLst/>
          </a:prstGeom>
        </p:spPr>
      </p:pic>
      <p:pic>
        <p:nvPicPr>
          <p:cNvPr id="3" name="Picture 2">
            <a:extLst>
              <a:ext uri="{FF2B5EF4-FFF2-40B4-BE49-F238E27FC236}">
                <a16:creationId xmlns:a16="http://schemas.microsoft.com/office/drawing/2014/main" id="{73892D51-5325-A783-9DDC-560D790B78C5}"/>
              </a:ext>
            </a:extLst>
          </p:cNvPr>
          <p:cNvPicPr>
            <a:picLocks noChangeAspect="1"/>
          </p:cNvPicPr>
          <p:nvPr/>
        </p:nvPicPr>
        <p:blipFill>
          <a:blip r:embed="rId6"/>
          <a:stretch>
            <a:fillRect/>
          </a:stretch>
        </p:blipFill>
        <p:spPr>
          <a:xfrm>
            <a:off x="227862" y="4262774"/>
            <a:ext cx="2655147" cy="1754326"/>
          </a:xfrm>
          <a:prstGeom prst="rect">
            <a:avLst/>
          </a:prstGeom>
        </p:spPr>
      </p:pic>
      <p:pic>
        <p:nvPicPr>
          <p:cNvPr id="4" name="Picture 3">
            <a:extLst>
              <a:ext uri="{FF2B5EF4-FFF2-40B4-BE49-F238E27FC236}">
                <a16:creationId xmlns:a16="http://schemas.microsoft.com/office/drawing/2014/main" id="{2ABDDDA5-E861-26EF-CF0D-4D0D43521D91}"/>
              </a:ext>
            </a:extLst>
          </p:cNvPr>
          <p:cNvPicPr>
            <a:picLocks noChangeAspect="1"/>
          </p:cNvPicPr>
          <p:nvPr/>
        </p:nvPicPr>
        <p:blipFill>
          <a:blip r:embed="rId7"/>
          <a:stretch>
            <a:fillRect/>
          </a:stretch>
        </p:blipFill>
        <p:spPr>
          <a:xfrm>
            <a:off x="2883010" y="4262774"/>
            <a:ext cx="2655148" cy="1754326"/>
          </a:xfrm>
          <a:prstGeom prst="rect">
            <a:avLst/>
          </a:prstGeom>
        </p:spPr>
      </p:pic>
      <p:pic>
        <p:nvPicPr>
          <p:cNvPr id="7" name="Picture 6">
            <a:extLst>
              <a:ext uri="{FF2B5EF4-FFF2-40B4-BE49-F238E27FC236}">
                <a16:creationId xmlns:a16="http://schemas.microsoft.com/office/drawing/2014/main" id="{7CC4FA68-5551-2470-CF18-A1C259375715}"/>
              </a:ext>
            </a:extLst>
          </p:cNvPr>
          <p:cNvPicPr>
            <a:picLocks noChangeAspect="1"/>
          </p:cNvPicPr>
          <p:nvPr/>
        </p:nvPicPr>
        <p:blipFill>
          <a:blip r:embed="rId8"/>
          <a:stretch>
            <a:fillRect/>
          </a:stretch>
        </p:blipFill>
        <p:spPr>
          <a:xfrm>
            <a:off x="672207" y="2076753"/>
            <a:ext cx="4381705" cy="2048682"/>
          </a:xfrm>
          <a:prstGeom prst="rect">
            <a:avLst/>
          </a:prstGeom>
        </p:spPr>
      </p:pic>
      <p:sp>
        <p:nvSpPr>
          <p:cNvPr id="2" name="Slide Number Placeholder 1">
            <a:extLst>
              <a:ext uri="{FF2B5EF4-FFF2-40B4-BE49-F238E27FC236}">
                <a16:creationId xmlns:a16="http://schemas.microsoft.com/office/drawing/2014/main" id="{096AA47A-9A5A-FB11-1677-184FF40ED112}"/>
              </a:ext>
            </a:extLst>
          </p:cNvPr>
          <p:cNvSpPr>
            <a:spLocks noGrp="1"/>
          </p:cNvSpPr>
          <p:nvPr>
            <p:ph type="sldNum" sz="quarter" idx="12"/>
          </p:nvPr>
        </p:nvSpPr>
        <p:spPr/>
        <p:txBody>
          <a:bodyPr/>
          <a:lstStyle/>
          <a:p>
            <a:fld id="{D7031954-5A03-4A73-B879-34023662F21E}" type="slidenum">
              <a:rPr lang="en-US" smtClean="0"/>
              <a:t>5</a:t>
            </a:fld>
            <a:endParaRPr lang="en-US"/>
          </a:p>
        </p:txBody>
      </p:sp>
    </p:spTree>
    <p:extLst>
      <p:ext uri="{BB962C8B-B14F-4D97-AF65-F5344CB8AC3E}">
        <p14:creationId xmlns:p14="http://schemas.microsoft.com/office/powerpoint/2010/main" val="118293677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nodeType="withEffect">
                                  <p:stCondLst>
                                    <p:cond delay="0"/>
                                  </p:stCondLst>
                                  <p:childTnLst>
                                    <p:set>
                                      <p:cBhvr>
                                        <p:cTn id="9" dur="1" fill="hold">
                                          <p:stCondLst>
                                            <p:cond delay="0"/>
                                          </p:stCondLst>
                                        </p:cTn>
                                        <p:tgtEl>
                                          <p:spTgt spid="4104"/>
                                        </p:tgtEl>
                                        <p:attrNameLst>
                                          <p:attrName>style.visibility</p:attrName>
                                        </p:attrNameLst>
                                      </p:cBhvr>
                                      <p:to>
                                        <p:strVal val="visible"/>
                                      </p:to>
                                    </p:set>
                                    <p:animEffect transition="in" filter="barn(inVertical)">
                                      <p:cBhvr>
                                        <p:cTn id="10" dur="500"/>
                                        <p:tgtEl>
                                          <p:spTgt spid="410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par>
                                <p:cTn id="14" presetID="16" presetClass="entr" presetSubtype="21" fill="hold" nodeType="withEffect">
                                  <p:stCondLst>
                                    <p:cond delay="0"/>
                                  </p:stCondLst>
                                  <p:childTnLst>
                                    <p:set>
                                      <p:cBhvr>
                                        <p:cTn id="15" dur="1" fill="hold">
                                          <p:stCondLst>
                                            <p:cond delay="0"/>
                                          </p:stCondLst>
                                        </p:cTn>
                                        <p:tgtEl>
                                          <p:spTgt spid="4106"/>
                                        </p:tgtEl>
                                        <p:attrNameLst>
                                          <p:attrName>style.visibility</p:attrName>
                                        </p:attrNameLst>
                                      </p:cBhvr>
                                      <p:to>
                                        <p:strVal val="visible"/>
                                      </p:to>
                                    </p:set>
                                    <p:animEffect transition="in" filter="barn(inVertical)">
                                      <p:cBhvr>
                                        <p:cTn id="16" dur="500"/>
                                        <p:tgtEl>
                                          <p:spTgt spid="4106"/>
                                        </p:tgtEl>
                                      </p:cBhvr>
                                    </p:animEffect>
                                  </p:childTnLst>
                                </p:cTn>
                              </p:par>
                              <p:par>
                                <p:cTn id="17" presetID="16" presetClass="entr" presetSubtype="2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029458" y="136525"/>
            <a:ext cx="1006967" cy="440376"/>
          </a:xfrm>
          <a:prstGeom prst="rect">
            <a:avLst/>
          </a:prstGeom>
        </p:spPr>
      </p:pic>
      <p:sp>
        <p:nvSpPr>
          <p:cNvPr id="6" name="Rectangle 5"/>
          <p:cNvSpPr/>
          <p:nvPr/>
        </p:nvSpPr>
        <p:spPr>
          <a:xfrm>
            <a:off x="0" y="840900"/>
            <a:ext cx="12192000" cy="523220"/>
          </a:xfrm>
          <a:prstGeom prst="rect">
            <a:avLst/>
          </a:prstGeom>
        </p:spPr>
        <p:txBody>
          <a:bodyPr wrap="square">
            <a:spAutoFit/>
          </a:bodyPr>
          <a:lstStyle/>
          <a:p>
            <a:pPr marL="182880" lvl="0" algn="ct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BẢN CHẤT NHÀ NƯỚC CỘNG HÒA XÃ HỘI CHỦ NGHĨA VIỆT NAM</a:t>
            </a:r>
          </a:p>
        </p:txBody>
      </p:sp>
      <p:sp>
        <p:nvSpPr>
          <p:cNvPr id="15" name="Rectangle 14"/>
          <p:cNvSpPr/>
          <p:nvPr/>
        </p:nvSpPr>
        <p:spPr>
          <a:xfrm>
            <a:off x="3768828" y="2055956"/>
            <a:ext cx="3959587" cy="456535"/>
          </a:xfrm>
          <a:prstGeom prst="rect">
            <a:avLst/>
          </a:prstGeom>
        </p:spPr>
        <p:txBody>
          <a:bodyPr wrap="square">
            <a:spAutoFit/>
          </a:bodyPr>
          <a:lstStyle/>
          <a:p>
            <a:pPr lvl="0" algn="just">
              <a:lnSpc>
                <a:spcPct val="150000"/>
              </a:lnSpc>
            </a:pPr>
            <a:r>
              <a:rPr lang="en-US" b="1" dirty="0">
                <a:solidFill>
                  <a:prstClr val="black"/>
                </a:solidFill>
                <a:latin typeface="Arial" panose="020B0604020202020204" pitchFamily="34" charset="0"/>
                <a:cs typeface="Arial" panose="020B0604020202020204" pitchFamily="34" charset="0"/>
              </a:rPr>
              <a:t>C</a:t>
            </a:r>
            <a:r>
              <a:rPr lang="vi-VN" b="1" dirty="0">
                <a:solidFill>
                  <a:prstClr val="black"/>
                </a:solidFill>
                <a:latin typeface="Arial" panose="020B0604020202020204" pitchFamily="34" charset="0"/>
                <a:cs typeface="Arial" panose="020B0604020202020204" pitchFamily="34" charset="0"/>
              </a:rPr>
              <a:t>ơ sở xã hội</a:t>
            </a:r>
            <a:r>
              <a:rPr lang="en-US" b="1" dirty="0">
                <a:solidFill>
                  <a:prstClr val="black"/>
                </a:solidFill>
                <a:latin typeface="Arial" panose="020B0604020202020204" pitchFamily="34" charset="0"/>
                <a:cs typeface="Arial" panose="020B0604020202020204" pitchFamily="34" charset="0"/>
              </a:rPr>
              <a:t>: </a:t>
            </a:r>
            <a:r>
              <a:rPr lang="vi-VN" b="1" dirty="0">
                <a:solidFill>
                  <a:prstClr val="black"/>
                </a:solidFill>
                <a:cs typeface="Arial" panose="020B0604020202020204" pitchFamily="34" charset="0"/>
              </a:rPr>
              <a:t>Hiến pháp năm 2013</a:t>
            </a:r>
            <a:endParaRPr lang="en-US" b="1" dirty="0">
              <a:solidFill>
                <a:prstClr val="black"/>
              </a:solidFill>
              <a:latin typeface="Arial" panose="020B0604020202020204" pitchFamily="34" charset="0"/>
              <a:cs typeface="Arial" panose="020B0604020202020204" pitchFamily="34" charset="0"/>
            </a:endParaRPr>
          </a:p>
        </p:txBody>
      </p:sp>
      <p:pic>
        <p:nvPicPr>
          <p:cNvPr id="16" name="Picture 8" descr="Devon Moodley Animated GIFS"/>
          <p:cNvPicPr>
            <a:picLocks noChangeAspect="1" noChangeArrowheads="1" noCrop="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07516" y="1904830"/>
            <a:ext cx="1145755" cy="85931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3768828" y="4100595"/>
            <a:ext cx="4688551" cy="1709571"/>
          </a:xfrm>
          <a:prstGeom prst="rect">
            <a:avLst/>
          </a:prstGeom>
        </p:spPr>
        <p:txBody>
          <a:bodyPr wrap="square">
            <a:spAutoFit/>
          </a:bodyPr>
          <a:lstStyle/>
          <a:p>
            <a:pPr lvl="0" algn="just">
              <a:lnSpc>
                <a:spcPct val="150000"/>
              </a:lnSpc>
            </a:pPr>
            <a:endParaRPr lang="en-US" dirty="0">
              <a:solidFill>
                <a:prstClr val="black"/>
              </a:solidFill>
              <a:latin typeface="Arial" panose="020B0604020202020204" pitchFamily="34" charset="0"/>
              <a:cs typeface="Arial" panose="020B0604020202020204" pitchFamily="34" charset="0"/>
            </a:endParaRPr>
          </a:p>
          <a:p>
            <a:pPr lvl="0" algn="just">
              <a:lnSpc>
                <a:spcPct val="150000"/>
              </a:lnSpc>
            </a:pPr>
            <a:r>
              <a:rPr lang="vi-VN" dirty="0">
                <a:solidFill>
                  <a:prstClr val="black"/>
                </a:solidFill>
                <a:latin typeface="Arial" panose="020B0604020202020204" pitchFamily="34" charset="0"/>
                <a:cs typeface="Arial" panose="020B0604020202020204" pitchFamily="34" charset="0"/>
              </a:rPr>
              <a:t>Nước Cộng hòa xã hội chủ nghĩa Việt Nam do Nhân dân làm chủ; </a:t>
            </a:r>
            <a:r>
              <a:rPr lang="vi-VN" b="1" i="1" dirty="0">
                <a:solidFill>
                  <a:srgbClr val="00B050"/>
                </a:solidFill>
                <a:latin typeface="Arial" panose="020B0604020202020204" pitchFamily="34" charset="0"/>
                <a:cs typeface="Arial" panose="020B0604020202020204" pitchFamily="34" charset="0"/>
              </a:rPr>
              <a:t>tất cả quyền lực nhà nước thuộc về Nhân dân</a:t>
            </a:r>
            <a:r>
              <a:rPr lang="en-US" b="1" i="1" dirty="0">
                <a:solidFill>
                  <a:srgbClr val="00B050"/>
                </a:solidFill>
                <a:latin typeface="Arial" panose="020B0604020202020204" pitchFamily="34" charset="0"/>
                <a:cs typeface="Arial" panose="020B0604020202020204" pitchFamily="34" charset="0"/>
              </a:rPr>
              <a:t>.</a:t>
            </a:r>
            <a:r>
              <a:rPr lang="vi-VN" dirty="0">
                <a:solidFill>
                  <a:srgbClr val="00B050"/>
                </a:solidFill>
                <a:latin typeface="Arial" panose="020B0604020202020204" pitchFamily="34" charset="0"/>
                <a:cs typeface="Arial" panose="020B0604020202020204" pitchFamily="34" charset="0"/>
              </a:rPr>
              <a:t> </a:t>
            </a:r>
            <a:r>
              <a:rPr lang="en-US" i="1" dirty="0">
                <a:solidFill>
                  <a:prstClr val="black"/>
                </a:solidFill>
                <a:cs typeface="Arial" panose="020B0604020202020204" pitchFamily="34" charset="0"/>
              </a:rPr>
              <a:t>(</a:t>
            </a:r>
            <a:r>
              <a:rPr lang="vi-VN" i="1" dirty="0">
                <a:solidFill>
                  <a:prstClr val="black"/>
                </a:solidFill>
                <a:cs typeface="Arial" panose="020B0604020202020204" pitchFamily="34" charset="0"/>
              </a:rPr>
              <a:t>Điều 2</a:t>
            </a:r>
            <a:r>
              <a:rPr lang="en-US" i="1" dirty="0">
                <a:solidFill>
                  <a:prstClr val="black"/>
                </a:solidFill>
                <a:cs typeface="Arial" panose="020B0604020202020204" pitchFamily="34" charset="0"/>
              </a:rPr>
              <a:t>)</a:t>
            </a:r>
            <a:endParaRPr lang="en-US" i="1" dirty="0">
              <a:solidFill>
                <a:prstClr val="black"/>
              </a:solidFill>
              <a:latin typeface="Arial" panose="020B0604020202020204" pitchFamily="34" charset="0"/>
              <a:cs typeface="Arial" panose="020B0604020202020204" pitchFamily="34" charset="0"/>
            </a:endParaRPr>
          </a:p>
        </p:txBody>
      </p:sp>
      <p:pic>
        <p:nvPicPr>
          <p:cNvPr id="20" name="Picture 10" descr="Apple celebrates Black History Month with Unity Collection and exclusive  content - Apple"/>
          <p:cNvPicPr>
            <a:picLocks noChangeAspect="1" noChangeArrowheads="1" noCrop="1"/>
          </p:cNvPicPr>
          <p:nvPr/>
        </p:nvPicPr>
        <p:blipFill>
          <a:blip r:embed="rId4"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3336803" y="4452081"/>
            <a:ext cx="543469" cy="543469"/>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2" descr="Những nội dung cơ bản của Hiến pháp năm 201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4" name="Picture 23">
            <a:extLst>
              <a:ext uri="{FF2B5EF4-FFF2-40B4-BE49-F238E27FC236}">
                <a16:creationId xmlns:a16="http://schemas.microsoft.com/office/drawing/2014/main" id="{0F82E7E5-805F-5037-84AC-F14A4ECD3A27}"/>
              </a:ext>
            </a:extLst>
          </p:cNvPr>
          <p:cNvPicPr>
            <a:picLocks noChangeAspect="1"/>
          </p:cNvPicPr>
          <p:nvPr/>
        </p:nvPicPr>
        <p:blipFill>
          <a:blip r:embed="rId5"/>
          <a:stretch>
            <a:fillRect/>
          </a:stretch>
        </p:blipFill>
        <p:spPr>
          <a:xfrm>
            <a:off x="8893152" y="4520179"/>
            <a:ext cx="2460648" cy="1615980"/>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C7707A9B-2581-5E8D-DCD3-7D6243D642ED}"/>
              </a:ext>
            </a:extLst>
          </p:cNvPr>
          <p:cNvPicPr>
            <a:picLocks noChangeAspect="1"/>
          </p:cNvPicPr>
          <p:nvPr/>
        </p:nvPicPr>
        <p:blipFill>
          <a:blip r:embed="rId6"/>
          <a:stretch>
            <a:fillRect/>
          </a:stretch>
        </p:blipFill>
        <p:spPr>
          <a:xfrm>
            <a:off x="9368454" y="1992864"/>
            <a:ext cx="2479736" cy="1353076"/>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3A854C61-FEE5-E141-AA9A-559FA3EA2D10}"/>
              </a:ext>
            </a:extLst>
          </p:cNvPr>
          <p:cNvPicPr>
            <a:picLocks noChangeAspect="1"/>
          </p:cNvPicPr>
          <p:nvPr/>
        </p:nvPicPr>
        <p:blipFill>
          <a:blip r:embed="rId7"/>
          <a:stretch>
            <a:fillRect/>
          </a:stretch>
        </p:blipFill>
        <p:spPr>
          <a:xfrm>
            <a:off x="6809333" y="2946911"/>
            <a:ext cx="2479736" cy="1481155"/>
          </a:xfrm>
          <a:prstGeom prst="rect">
            <a:avLst/>
          </a:prstGeom>
          <a:ln>
            <a:noFill/>
          </a:ln>
          <a:effectLst>
            <a:outerShdw blurRad="190500" algn="tl" rotWithShape="0">
              <a:srgbClr val="000000">
                <a:alpha val="70000"/>
              </a:srgbClr>
            </a:outerShdw>
          </a:effectLst>
        </p:spPr>
      </p:pic>
      <p:pic>
        <p:nvPicPr>
          <p:cNvPr id="22" name="Picture 21">
            <a:extLst>
              <a:ext uri="{FF2B5EF4-FFF2-40B4-BE49-F238E27FC236}">
                <a16:creationId xmlns:a16="http://schemas.microsoft.com/office/drawing/2014/main" id="{EAA4CCF1-79CC-469E-9A60-E67B9D1A1CDA}"/>
              </a:ext>
            </a:extLst>
          </p:cNvPr>
          <p:cNvPicPr>
            <a:picLocks noChangeAspect="1"/>
          </p:cNvPicPr>
          <p:nvPr/>
        </p:nvPicPr>
        <p:blipFill rotWithShape="1">
          <a:blip r:embed="rId8">
            <a:extLst>
              <a:ext uri="{28A0092B-C50C-407E-A947-70E740481C1C}">
                <a14:useLocalDpi xmlns:a14="http://schemas.microsoft.com/office/drawing/2010/main" val="0"/>
              </a:ext>
            </a:extLst>
          </a:blip>
          <a:srcRect r="81677"/>
          <a:stretch/>
        </p:blipFill>
        <p:spPr>
          <a:xfrm>
            <a:off x="0" y="-33701"/>
            <a:ext cx="730737" cy="936602"/>
          </a:xfrm>
          <a:prstGeom prst="rect">
            <a:avLst/>
          </a:prstGeom>
        </p:spPr>
      </p:pic>
      <p:sp>
        <p:nvSpPr>
          <p:cNvPr id="2" name="Slide Number Placeholder 1">
            <a:extLst>
              <a:ext uri="{FF2B5EF4-FFF2-40B4-BE49-F238E27FC236}">
                <a16:creationId xmlns:a16="http://schemas.microsoft.com/office/drawing/2014/main" id="{02AD6F46-0005-5877-4674-9FF21239CF91}"/>
              </a:ext>
            </a:extLst>
          </p:cNvPr>
          <p:cNvSpPr>
            <a:spLocks noGrp="1"/>
          </p:cNvSpPr>
          <p:nvPr>
            <p:ph type="sldNum" sz="quarter" idx="12"/>
          </p:nvPr>
        </p:nvSpPr>
        <p:spPr/>
        <p:txBody>
          <a:bodyPr/>
          <a:lstStyle/>
          <a:p>
            <a:fld id="{D7031954-5A03-4A73-B879-34023662F21E}" type="slidenum">
              <a:rPr lang="en-US" smtClean="0"/>
              <a:t>6</a:t>
            </a:fld>
            <a:endParaRPr lang="en-US"/>
          </a:p>
        </p:txBody>
      </p:sp>
    </p:spTree>
    <p:extLst>
      <p:ext uri="{BB962C8B-B14F-4D97-AF65-F5344CB8AC3E}">
        <p14:creationId xmlns:p14="http://schemas.microsoft.com/office/powerpoint/2010/main" val="4267016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052357" y="136525"/>
            <a:ext cx="922833" cy="371475"/>
          </a:xfrm>
          <a:prstGeom prst="rect">
            <a:avLst/>
          </a:prstGeom>
        </p:spPr>
      </p:pic>
      <p:sp>
        <p:nvSpPr>
          <p:cNvPr id="6" name="Rectangle 5"/>
          <p:cNvSpPr/>
          <p:nvPr/>
        </p:nvSpPr>
        <p:spPr>
          <a:xfrm>
            <a:off x="0" y="840900"/>
            <a:ext cx="12192000" cy="523220"/>
          </a:xfrm>
          <a:prstGeom prst="rect">
            <a:avLst/>
          </a:prstGeom>
        </p:spPr>
        <p:txBody>
          <a:bodyPr wrap="square">
            <a:spAutoFit/>
          </a:bodyPr>
          <a:lstStyle/>
          <a:p>
            <a:pPr marL="182880" lvl="0" algn="ct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BẢN CHẤT NHÀ NƯỚC CỘNG HÒA XÃ HỘI CHỦ NGHĨA VIỆT NAM</a:t>
            </a:r>
          </a:p>
        </p:txBody>
      </p:sp>
      <p:sp>
        <p:nvSpPr>
          <p:cNvPr id="13" name="AutoShape 2" descr="Những nội dung cơ bản của Hiến pháp năm 201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372532" y="1667676"/>
            <a:ext cx="11502041" cy="677108"/>
          </a:xfrm>
          <a:prstGeom prst="rect">
            <a:avLst/>
          </a:prstGeom>
        </p:spPr>
        <p:txBody>
          <a:bodyPr wrap="square">
            <a:spAutoFit/>
          </a:bodyPr>
          <a:lstStyle/>
          <a:p>
            <a:pPr algn="ctr"/>
            <a:r>
              <a:rPr lang="vi-VN" b="1" dirty="0">
                <a:solidFill>
                  <a:prstClr val="black"/>
                </a:solidFill>
                <a:latin typeface="Arial" panose="020B0604020202020204" pitchFamily="34" charset="0"/>
                <a:cs typeface="Arial" panose="020B0604020202020204" pitchFamily="34" charset="0"/>
              </a:rPr>
              <a:t>Trên cơ sở kinh tế và cơ sở xã hội, Nhà nước Cộng hòa xã hội chủ nghĩa Việt Nam xét về bản chất là một nhà nước vừa mang tính </a:t>
            </a:r>
            <a:r>
              <a:rPr lang="en-US" sz="20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a:t>
            </a:r>
            <a:r>
              <a:rPr lang="vi-VN" sz="20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iai cấp </a:t>
            </a:r>
            <a:r>
              <a:rPr lang="vi-VN" b="1" dirty="0">
                <a:solidFill>
                  <a:prstClr val="black"/>
                </a:solidFill>
                <a:latin typeface="Arial" panose="020B0604020202020204" pitchFamily="34" charset="0"/>
                <a:cs typeface="Arial" panose="020B0604020202020204" pitchFamily="34" charset="0"/>
              </a:rPr>
              <a:t>vừa mang tính</a:t>
            </a:r>
            <a:r>
              <a:rPr lang="vi-VN" sz="2000" b="1" dirty="0">
                <a:solidFill>
                  <a:prstClr val="black"/>
                </a:solidFill>
                <a:latin typeface="Arial" panose="020B0604020202020204" pitchFamily="34" charset="0"/>
                <a:cs typeface="Arial" panose="020B0604020202020204" pitchFamily="34" charset="0"/>
              </a:rPr>
              <a:t> </a:t>
            </a:r>
            <a:r>
              <a:rPr lang="en-US" sz="20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X</a:t>
            </a:r>
            <a:r>
              <a:rPr lang="vi-VN" sz="2000" b="1"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ã hội</a:t>
            </a:r>
            <a:endParaRPr lang="en-US" sz="2000" b="1" dirty="0">
              <a:solidFill>
                <a:srgbClr val="0070C0"/>
              </a:solidFill>
              <a:effectLst>
                <a:outerShdw blurRad="38100" dist="38100" dir="2700000" algn="tl">
                  <a:srgbClr val="000000">
                    <a:alpha val="43137"/>
                  </a:srgbClr>
                </a:outerShdw>
              </a:effectLst>
            </a:endParaRPr>
          </a:p>
        </p:txBody>
      </p:sp>
      <p:sp>
        <p:nvSpPr>
          <p:cNvPr id="18" name="Rectangle 17"/>
          <p:cNvSpPr/>
          <p:nvPr/>
        </p:nvSpPr>
        <p:spPr>
          <a:xfrm>
            <a:off x="799521" y="2537471"/>
            <a:ext cx="1595309" cy="369332"/>
          </a:xfrm>
          <a:prstGeom prst="rect">
            <a:avLst/>
          </a:prstGeom>
        </p:spPr>
        <p:txBody>
          <a:bodyPr wrap="none">
            <a:spAutoFit/>
          </a:bodyPr>
          <a:lstStyle/>
          <a:p>
            <a:r>
              <a:rPr lang="en-US" b="1" i="1" dirty="0" err="1">
                <a:solidFill>
                  <a:srgbClr val="FF0000"/>
                </a:solidFill>
                <a:latin typeface="Arial" panose="020B0604020202020204" pitchFamily="34" charset="0"/>
                <a:cs typeface="Arial" panose="020B0604020202020204" pitchFamily="34" charset="0"/>
              </a:rPr>
              <a:t>Tính</a:t>
            </a:r>
            <a:r>
              <a:rPr lang="en-US" b="1" i="1" dirty="0">
                <a:solidFill>
                  <a:srgbClr val="FF0000"/>
                </a:solidFill>
                <a:latin typeface="Arial" panose="020B0604020202020204" pitchFamily="34" charset="0"/>
                <a:cs typeface="Arial" panose="020B0604020202020204" pitchFamily="34" charset="0"/>
              </a:rPr>
              <a:t> </a:t>
            </a:r>
            <a:r>
              <a:rPr lang="en-US" b="1" i="1" dirty="0" err="1">
                <a:solidFill>
                  <a:srgbClr val="FF0000"/>
                </a:solidFill>
                <a:latin typeface="Arial" panose="020B0604020202020204" pitchFamily="34" charset="0"/>
                <a:cs typeface="Arial" panose="020B0604020202020204" pitchFamily="34" charset="0"/>
              </a:rPr>
              <a:t>giai</a:t>
            </a:r>
            <a:r>
              <a:rPr lang="en-US" b="1" i="1" dirty="0">
                <a:solidFill>
                  <a:srgbClr val="FF0000"/>
                </a:solidFill>
                <a:latin typeface="Arial" panose="020B0604020202020204" pitchFamily="34" charset="0"/>
                <a:cs typeface="Arial" panose="020B0604020202020204" pitchFamily="34" charset="0"/>
              </a:rPr>
              <a:t> </a:t>
            </a:r>
            <a:r>
              <a:rPr lang="en-US" b="1" i="1" dirty="0" err="1">
                <a:solidFill>
                  <a:srgbClr val="FF0000"/>
                </a:solidFill>
                <a:latin typeface="Arial" panose="020B0604020202020204" pitchFamily="34" charset="0"/>
                <a:cs typeface="Arial" panose="020B0604020202020204" pitchFamily="34" charset="0"/>
              </a:rPr>
              <a:t>cấp</a:t>
            </a:r>
            <a:endParaRPr lang="en-US" dirty="0"/>
          </a:p>
        </p:txBody>
      </p:sp>
      <p:pic>
        <p:nvPicPr>
          <p:cNvPr id="6146" name="Picture 2" descr="Apple celebrates Black History Month with Unity Collection and exclusive  content - Apple"/>
          <p:cNvPicPr>
            <a:picLocks noChangeAspect="1" noChangeArrowheads="1" noCrop="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372532" y="2293004"/>
            <a:ext cx="627526" cy="62752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5294757" y="4631842"/>
            <a:ext cx="3599078" cy="2118529"/>
          </a:xfrm>
          <a:prstGeom prst="rect">
            <a:avLst/>
          </a:prstGeom>
        </p:spPr>
        <p:txBody>
          <a:bodyPr wrap="square">
            <a:spAutoFit/>
          </a:bodyPr>
          <a:lstStyle/>
          <a:p>
            <a:pPr lvl="0" algn="just">
              <a:lnSpc>
                <a:spcPct val="150000"/>
              </a:lnSpc>
            </a:pP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Nhà nước do </a:t>
            </a:r>
            <a:r>
              <a:rPr lang="en-US" b="1" dirty="0">
                <a:solidFill>
                  <a:schemeClr val="accent6">
                    <a:lumMod val="75000"/>
                  </a:schemeClr>
                </a:solidFill>
                <a:latin typeface="Arial" panose="020B0604020202020204" pitchFamily="34" charset="0"/>
                <a:ea typeface="SimSun" panose="02010600030101010101" pitchFamily="2" charset="-122"/>
                <a:cs typeface="Arial" panose="020B0604020202020204" pitchFamily="34" charset="0"/>
              </a:rPr>
              <a:t>Đảng Cộng sản Việt Nam </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đội tiên phong của giai cấp </a:t>
            </a: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công</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nhân</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nhân</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dân</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lao</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động</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lãnh</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dirty="0" err="1">
                <a:solidFill>
                  <a:srgbClr val="000000"/>
                </a:solidFill>
                <a:latin typeface="Arial" panose="020B0604020202020204" pitchFamily="34" charset="0"/>
                <a:ea typeface="SimSun" panose="02010600030101010101" pitchFamily="2" charset="-122"/>
                <a:cs typeface="Arial" panose="020B0604020202020204" pitchFamily="34" charset="0"/>
              </a:rPr>
              <a:t>đạo</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 </a:t>
            </a:r>
          </a:p>
          <a:p>
            <a:pPr lvl="0" algn="r">
              <a:lnSpc>
                <a:spcPct val="150000"/>
              </a:lnSpc>
            </a:pPr>
            <a:r>
              <a:rPr lang="en-US" i="1" dirty="0">
                <a:solidFill>
                  <a:srgbClr val="000000"/>
                </a:solidFill>
                <a:latin typeface="Arial" panose="020B0604020202020204" pitchFamily="34" charset="0"/>
                <a:ea typeface="SimSun" panose="02010600030101010101" pitchFamily="2" charset="-122"/>
                <a:cs typeface="Arial" panose="020B0604020202020204" pitchFamily="34" charset="0"/>
              </a:rPr>
              <a:t>(Điều 4 của Hiến pháp 2013)</a:t>
            </a:r>
          </a:p>
        </p:txBody>
      </p:sp>
      <p:pic>
        <p:nvPicPr>
          <p:cNvPr id="12" name="Picture 11">
            <a:extLst>
              <a:ext uri="{FF2B5EF4-FFF2-40B4-BE49-F238E27FC236}">
                <a16:creationId xmlns:a16="http://schemas.microsoft.com/office/drawing/2014/main" id="{EAA4CCF1-79CC-469E-9A60-E67B9D1A1CDA}"/>
              </a:ext>
            </a:extLst>
          </p:cNvPr>
          <p:cNvPicPr>
            <a:picLocks noChangeAspect="1"/>
          </p:cNvPicPr>
          <p:nvPr/>
        </p:nvPicPr>
        <p:blipFill rotWithShape="1">
          <a:blip r:embed="rId4">
            <a:extLst>
              <a:ext uri="{28A0092B-C50C-407E-A947-70E740481C1C}">
                <a14:useLocalDpi xmlns:a14="http://schemas.microsoft.com/office/drawing/2010/main" val="0"/>
              </a:ext>
            </a:extLst>
          </a:blip>
          <a:srcRect r="81677"/>
          <a:stretch/>
        </p:blipFill>
        <p:spPr>
          <a:xfrm>
            <a:off x="0" y="-33701"/>
            <a:ext cx="730737" cy="874601"/>
          </a:xfrm>
          <a:prstGeom prst="rect">
            <a:avLst/>
          </a:prstGeom>
        </p:spPr>
      </p:pic>
      <p:pic>
        <p:nvPicPr>
          <p:cNvPr id="2052" name="Picture 4">
            <a:extLst>
              <a:ext uri="{FF2B5EF4-FFF2-40B4-BE49-F238E27FC236}">
                <a16:creationId xmlns:a16="http://schemas.microsoft.com/office/drawing/2014/main" id="{9CADB2E3-C8A9-644F-32E1-ADB4EAF28B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3835" y="4541467"/>
            <a:ext cx="3267789" cy="22992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96E075-7F2D-A652-2675-3006AD3E7670}"/>
              </a:ext>
            </a:extLst>
          </p:cNvPr>
          <p:cNvPicPr>
            <a:picLocks noChangeAspect="1"/>
          </p:cNvPicPr>
          <p:nvPr/>
        </p:nvPicPr>
        <p:blipFill>
          <a:blip r:embed="rId6"/>
          <a:stretch>
            <a:fillRect/>
          </a:stretch>
        </p:blipFill>
        <p:spPr>
          <a:xfrm>
            <a:off x="5383850" y="2426966"/>
            <a:ext cx="3510451" cy="2268000"/>
          </a:xfrm>
          <a:prstGeom prst="rect">
            <a:avLst/>
          </a:prstGeom>
        </p:spPr>
      </p:pic>
      <p:sp>
        <p:nvSpPr>
          <p:cNvPr id="2" name="Slide Number Placeholder 1">
            <a:extLst>
              <a:ext uri="{FF2B5EF4-FFF2-40B4-BE49-F238E27FC236}">
                <a16:creationId xmlns:a16="http://schemas.microsoft.com/office/drawing/2014/main" id="{BA3F347B-BE14-BB48-3BC3-44613E8F7E82}"/>
              </a:ext>
            </a:extLst>
          </p:cNvPr>
          <p:cNvSpPr>
            <a:spLocks noGrp="1"/>
          </p:cNvSpPr>
          <p:nvPr>
            <p:ph type="sldNum" sz="quarter" idx="12"/>
          </p:nvPr>
        </p:nvSpPr>
        <p:spPr/>
        <p:txBody>
          <a:bodyPr/>
          <a:lstStyle/>
          <a:p>
            <a:fld id="{D7031954-5A03-4A73-B879-34023662F21E}" type="slidenum">
              <a:rPr lang="en-US" smtClean="0"/>
              <a:t>7</a:t>
            </a:fld>
            <a:endParaRPr lang="en-US"/>
          </a:p>
        </p:txBody>
      </p:sp>
    </p:spTree>
    <p:extLst>
      <p:ext uri="{BB962C8B-B14F-4D97-AF65-F5344CB8AC3E}">
        <p14:creationId xmlns:p14="http://schemas.microsoft.com/office/powerpoint/2010/main" val="19763528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17422" y="112081"/>
            <a:ext cx="1006967" cy="440376"/>
          </a:xfrm>
          <a:prstGeom prst="rect">
            <a:avLst/>
          </a:prstGeom>
        </p:spPr>
      </p:pic>
      <p:sp>
        <p:nvSpPr>
          <p:cNvPr id="6" name="Rectangle 5"/>
          <p:cNvSpPr/>
          <p:nvPr/>
        </p:nvSpPr>
        <p:spPr>
          <a:xfrm>
            <a:off x="0" y="840900"/>
            <a:ext cx="12192000" cy="523220"/>
          </a:xfrm>
          <a:prstGeom prst="rect">
            <a:avLst/>
          </a:prstGeom>
        </p:spPr>
        <p:txBody>
          <a:bodyPr wrap="square">
            <a:spAutoFit/>
          </a:bodyPr>
          <a:lstStyle/>
          <a:p>
            <a:pPr marL="182880" lvl="0" algn="ct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BẢN CHẤT NHÀ NƯỚC CỘNG HÒA XÃ HỘI CHỦ NGHĨA VIỆT NAM</a:t>
            </a:r>
          </a:p>
        </p:txBody>
      </p:sp>
      <p:sp>
        <p:nvSpPr>
          <p:cNvPr id="7" name="AutoShape 2" descr="Những nội dung cơ bản của Hiến pháp năm 201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965199" y="1884042"/>
            <a:ext cx="1417121" cy="369332"/>
          </a:xfrm>
          <a:prstGeom prst="rect">
            <a:avLst/>
          </a:prstGeom>
        </p:spPr>
        <p:txBody>
          <a:bodyPr wrap="square">
            <a:spAutoFit/>
          </a:bodyPr>
          <a:lstStyle/>
          <a:p>
            <a:r>
              <a:rPr lang="en-US" b="1" i="1" dirty="0" err="1">
                <a:solidFill>
                  <a:srgbClr val="FF0000"/>
                </a:solidFill>
                <a:latin typeface="Arial" panose="020B0604020202020204" pitchFamily="34" charset="0"/>
                <a:cs typeface="Arial" panose="020B0604020202020204" pitchFamily="34" charset="0"/>
              </a:rPr>
              <a:t>Tính</a:t>
            </a:r>
            <a:r>
              <a:rPr lang="en-US" b="1" i="1" dirty="0">
                <a:solidFill>
                  <a:srgbClr val="FF0000"/>
                </a:solidFill>
                <a:latin typeface="Arial" panose="020B0604020202020204" pitchFamily="34" charset="0"/>
                <a:cs typeface="Arial" panose="020B0604020202020204" pitchFamily="34" charset="0"/>
              </a:rPr>
              <a:t> </a:t>
            </a:r>
            <a:r>
              <a:rPr lang="en-US" b="1" i="1" dirty="0" err="1">
                <a:solidFill>
                  <a:srgbClr val="FF0000"/>
                </a:solidFill>
                <a:latin typeface="Arial" panose="020B0604020202020204" pitchFamily="34" charset="0"/>
                <a:cs typeface="Arial" panose="020B0604020202020204" pitchFamily="34" charset="0"/>
              </a:rPr>
              <a:t>xã</a:t>
            </a:r>
            <a:r>
              <a:rPr lang="en-US" b="1" i="1" dirty="0">
                <a:solidFill>
                  <a:srgbClr val="FF0000"/>
                </a:solidFill>
                <a:latin typeface="Arial" panose="020B0604020202020204" pitchFamily="34" charset="0"/>
                <a:cs typeface="Arial" panose="020B0604020202020204" pitchFamily="34" charset="0"/>
              </a:rPr>
              <a:t> </a:t>
            </a:r>
            <a:r>
              <a:rPr lang="en-US" b="1" i="1" dirty="0" err="1">
                <a:solidFill>
                  <a:srgbClr val="FF0000"/>
                </a:solidFill>
                <a:latin typeface="Arial" panose="020B0604020202020204" pitchFamily="34" charset="0"/>
                <a:cs typeface="Arial" panose="020B0604020202020204" pitchFamily="34" charset="0"/>
              </a:rPr>
              <a:t>hội</a:t>
            </a:r>
            <a:r>
              <a:rPr lang="en-US" b="1" i="1" dirty="0">
                <a:solidFill>
                  <a:srgbClr val="FF0000"/>
                </a:solidFill>
                <a:latin typeface="Arial" panose="020B0604020202020204" pitchFamily="34" charset="0"/>
                <a:cs typeface="Arial" panose="020B0604020202020204" pitchFamily="34" charset="0"/>
              </a:rPr>
              <a:t> </a:t>
            </a:r>
            <a:endParaRPr lang="en-US" dirty="0"/>
          </a:p>
        </p:txBody>
      </p:sp>
      <p:pic>
        <p:nvPicPr>
          <p:cNvPr id="10" name="Picture 2" descr="Apple celebrates Black History Month with Unity Collection and exclusive  content - Apple"/>
          <p:cNvPicPr>
            <a:picLocks noChangeAspect="1" noChangeArrowheads="1" noCrop="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460375" y="1730919"/>
            <a:ext cx="627526" cy="6275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422131" y="4184334"/>
            <a:ext cx="3869267" cy="2534027"/>
          </a:xfrm>
          <a:prstGeom prst="rect">
            <a:avLst/>
          </a:prstGeom>
        </p:spPr>
        <p:txBody>
          <a:bodyPr wrap="square">
            <a:spAutoFit/>
          </a:bodyPr>
          <a:lstStyle/>
          <a:p>
            <a:pPr lvl="0" algn="just">
              <a:lnSpc>
                <a:spcPct val="150000"/>
              </a:lnSpc>
            </a:pPr>
            <a:r>
              <a:rPr lang="vi-VN" dirty="0">
                <a:solidFill>
                  <a:srgbClr val="000000"/>
                </a:solidFill>
                <a:latin typeface="Arial" panose="020B0604020202020204" pitchFamily="34" charset="0"/>
                <a:ea typeface="SimSun" panose="02010600030101010101" pitchFamily="2" charset="-122"/>
                <a:cs typeface="Arial" panose="020B0604020202020204" pitchFamily="34" charset="0"/>
              </a:rPr>
              <a:t>Nhân dân thực hiện quyền lực nhà nước bằng </a:t>
            </a:r>
            <a:r>
              <a:rPr lang="vi-VN" b="1" i="1" u="sng" dirty="0">
                <a:solidFill>
                  <a:schemeClr val="accent6">
                    <a:lumMod val="75000"/>
                  </a:schemeClr>
                </a:solidFill>
                <a:latin typeface="Arial" panose="020B0604020202020204" pitchFamily="34" charset="0"/>
                <a:ea typeface="SimSun" panose="02010600030101010101" pitchFamily="2" charset="-122"/>
                <a:cs typeface="Arial" panose="020B0604020202020204" pitchFamily="34" charset="0"/>
              </a:rPr>
              <a:t>dân chủ trực tiếp, dân chủ đại diện </a:t>
            </a:r>
            <a:r>
              <a:rPr lang="vi-VN" dirty="0">
                <a:solidFill>
                  <a:srgbClr val="000000"/>
                </a:solidFill>
                <a:latin typeface="Arial" panose="020B0604020202020204" pitchFamily="34" charset="0"/>
                <a:ea typeface="SimSun" panose="02010600030101010101" pitchFamily="2" charset="-122"/>
                <a:cs typeface="Arial" panose="020B0604020202020204" pitchFamily="34" charset="0"/>
              </a:rPr>
              <a:t>thông qua tất cả các cơ quan nhà nước</a:t>
            </a:r>
            <a:r>
              <a:rPr lang="en-US" dirty="0">
                <a:solidFill>
                  <a:srgbClr val="000000"/>
                </a:solidFill>
                <a:latin typeface="Arial" panose="020B0604020202020204" pitchFamily="34" charset="0"/>
                <a:ea typeface="SimSun" panose="02010600030101010101" pitchFamily="2" charset="-122"/>
                <a:cs typeface="Arial" panose="020B0604020202020204" pitchFamily="34" charset="0"/>
              </a:rPr>
              <a:t>.</a:t>
            </a:r>
            <a:r>
              <a:rPr lang="vi-VN" dirty="0">
                <a:solidFill>
                  <a:srgbClr val="000000"/>
                </a:solidFill>
                <a:latin typeface="Arial" panose="020B0604020202020204" pitchFamily="34" charset="0"/>
                <a:ea typeface="SimSun" panose="02010600030101010101" pitchFamily="2" charset="-122"/>
                <a:cs typeface="Arial" panose="020B0604020202020204" pitchFamily="34" charset="0"/>
              </a:rPr>
              <a:t> </a:t>
            </a:r>
            <a:endParaRPr lang="en-US" dirty="0">
              <a:solidFill>
                <a:srgbClr val="000000"/>
              </a:solidFill>
              <a:latin typeface="Arial" panose="020B0604020202020204" pitchFamily="34" charset="0"/>
              <a:ea typeface="SimSun" panose="02010600030101010101" pitchFamily="2" charset="-122"/>
              <a:cs typeface="Arial" panose="020B0604020202020204" pitchFamily="34" charset="0"/>
            </a:endParaRPr>
          </a:p>
          <a:p>
            <a:pPr algn="r">
              <a:lnSpc>
                <a:spcPct val="150000"/>
              </a:lnSpc>
            </a:pPr>
            <a:r>
              <a:rPr lang="en-US" i="1" dirty="0">
                <a:solidFill>
                  <a:srgbClr val="000000"/>
                </a:solidFill>
                <a:latin typeface="Arial" panose="020B0604020202020204" pitchFamily="34" charset="0"/>
                <a:ea typeface="SimSun" panose="02010600030101010101" pitchFamily="2" charset="-122"/>
                <a:cs typeface="Arial" panose="020B0604020202020204" pitchFamily="34" charset="0"/>
              </a:rPr>
              <a:t>(</a:t>
            </a:r>
            <a:r>
              <a:rPr lang="en-US" i="1" dirty="0" err="1">
                <a:solidFill>
                  <a:srgbClr val="000000"/>
                </a:solidFill>
                <a:latin typeface="Arial" panose="020B0604020202020204" pitchFamily="34" charset="0"/>
                <a:ea typeface="SimSun" panose="02010600030101010101" pitchFamily="2" charset="-122"/>
                <a:cs typeface="Arial" panose="020B0604020202020204" pitchFamily="34" charset="0"/>
              </a:rPr>
              <a:t>Điều</a:t>
            </a:r>
            <a:r>
              <a:rPr lang="en-US" i="1" dirty="0">
                <a:solidFill>
                  <a:srgbClr val="000000"/>
                </a:solidFill>
                <a:latin typeface="Arial" panose="020B0604020202020204" pitchFamily="34" charset="0"/>
                <a:ea typeface="SimSun" panose="02010600030101010101" pitchFamily="2" charset="-122"/>
                <a:cs typeface="Arial" panose="020B0604020202020204" pitchFamily="34" charset="0"/>
              </a:rPr>
              <a:t> 6 </a:t>
            </a:r>
            <a:r>
              <a:rPr lang="en-US" i="1" dirty="0" err="1">
                <a:solidFill>
                  <a:srgbClr val="000000"/>
                </a:solidFill>
                <a:latin typeface="Arial" panose="020B0604020202020204" pitchFamily="34" charset="0"/>
                <a:ea typeface="SimSun" panose="02010600030101010101" pitchFamily="2" charset="-122"/>
                <a:cs typeface="Arial" panose="020B0604020202020204" pitchFamily="34" charset="0"/>
              </a:rPr>
              <a:t>của</a:t>
            </a:r>
            <a:r>
              <a:rPr lang="en-US"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i="1" dirty="0" err="1">
                <a:solidFill>
                  <a:srgbClr val="000000"/>
                </a:solidFill>
                <a:latin typeface="Arial" panose="020B0604020202020204" pitchFamily="34" charset="0"/>
                <a:ea typeface="SimSun" panose="02010600030101010101" pitchFamily="2" charset="-122"/>
                <a:cs typeface="Arial" panose="020B0604020202020204" pitchFamily="34" charset="0"/>
              </a:rPr>
              <a:t>Hiến</a:t>
            </a:r>
            <a:r>
              <a:rPr lang="en-US" i="1" dirty="0">
                <a:solidFill>
                  <a:srgbClr val="000000"/>
                </a:solidFill>
                <a:latin typeface="Arial" panose="020B0604020202020204" pitchFamily="34" charset="0"/>
                <a:ea typeface="SimSun" panose="02010600030101010101" pitchFamily="2" charset="-122"/>
                <a:cs typeface="Arial" panose="020B0604020202020204" pitchFamily="34" charset="0"/>
              </a:rPr>
              <a:t> </a:t>
            </a:r>
            <a:r>
              <a:rPr lang="en-US" i="1" dirty="0" err="1">
                <a:solidFill>
                  <a:srgbClr val="000000"/>
                </a:solidFill>
                <a:latin typeface="Arial" panose="020B0604020202020204" pitchFamily="34" charset="0"/>
                <a:ea typeface="SimSun" panose="02010600030101010101" pitchFamily="2" charset="-122"/>
                <a:cs typeface="Arial" panose="020B0604020202020204" pitchFamily="34" charset="0"/>
              </a:rPr>
              <a:t>pháp</a:t>
            </a:r>
            <a:r>
              <a:rPr lang="en-US" i="1" dirty="0">
                <a:solidFill>
                  <a:srgbClr val="000000"/>
                </a:solidFill>
                <a:latin typeface="Arial" panose="020B0604020202020204" pitchFamily="34" charset="0"/>
                <a:ea typeface="SimSun" panose="02010600030101010101" pitchFamily="2" charset="-122"/>
                <a:cs typeface="Arial" panose="020B0604020202020204" pitchFamily="34" charset="0"/>
              </a:rPr>
              <a:t> 2013)</a:t>
            </a:r>
          </a:p>
          <a:p>
            <a:pPr lvl="0" algn="just">
              <a:lnSpc>
                <a:spcPct val="150000"/>
              </a:lnSpc>
            </a:pPr>
            <a:endParaRPr lang="vi-VN" dirty="0">
              <a:solidFill>
                <a:srgbClr val="000000"/>
              </a:solidFill>
              <a:latin typeface="Arial" panose="020B0604020202020204" pitchFamily="34" charset="0"/>
              <a:ea typeface="SimSun" panose="02010600030101010101" pitchFamily="2" charset="-122"/>
              <a:cs typeface="Arial" panose="020B0604020202020204" pitchFamily="34" charset="0"/>
            </a:endParaRPr>
          </a:p>
        </p:txBody>
      </p:sp>
      <p:pic>
        <p:nvPicPr>
          <p:cNvPr id="7174" name="Picture 6" descr="Tham gia bầu cử Quốc hội và Hội đồng nhân dân là phương thức thể hiện ý  chí, nguyện vọng, quyền làm chủ của nhân dân trong xây dựng Nhà nước phá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6027" y="4394199"/>
            <a:ext cx="3418362" cy="19621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4" descr="Phát huy quyền làm chủ của Nhân dân trong thời kỳ mới - Tạp chí Xây dựng  Đả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3688" y="1913966"/>
            <a:ext cx="3646091" cy="20928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AA4CCF1-79CC-469E-9A60-E67B9D1A1CDA}"/>
              </a:ext>
            </a:extLst>
          </p:cNvPr>
          <p:cNvPicPr>
            <a:picLocks noChangeAspect="1"/>
          </p:cNvPicPr>
          <p:nvPr/>
        </p:nvPicPr>
        <p:blipFill rotWithShape="1">
          <a:blip r:embed="rId6">
            <a:extLst>
              <a:ext uri="{28A0092B-C50C-407E-A947-70E740481C1C}">
                <a14:useLocalDpi xmlns:a14="http://schemas.microsoft.com/office/drawing/2010/main" val="0"/>
              </a:ext>
            </a:extLst>
          </a:blip>
          <a:srcRect r="81677"/>
          <a:stretch/>
        </p:blipFill>
        <p:spPr>
          <a:xfrm>
            <a:off x="0" y="-33701"/>
            <a:ext cx="730737" cy="874601"/>
          </a:xfrm>
          <a:prstGeom prst="rect">
            <a:avLst/>
          </a:prstGeom>
        </p:spPr>
      </p:pic>
      <p:sp>
        <p:nvSpPr>
          <p:cNvPr id="2" name="Slide Number Placeholder 1">
            <a:extLst>
              <a:ext uri="{FF2B5EF4-FFF2-40B4-BE49-F238E27FC236}">
                <a16:creationId xmlns:a16="http://schemas.microsoft.com/office/drawing/2014/main" id="{AFC6BFC3-4BAD-30FD-233F-9CECE7BD74FF}"/>
              </a:ext>
            </a:extLst>
          </p:cNvPr>
          <p:cNvSpPr>
            <a:spLocks noGrp="1"/>
          </p:cNvSpPr>
          <p:nvPr>
            <p:ph type="sldNum" sz="quarter" idx="12"/>
          </p:nvPr>
        </p:nvSpPr>
        <p:spPr/>
        <p:txBody>
          <a:bodyPr/>
          <a:lstStyle/>
          <a:p>
            <a:fld id="{D7031954-5A03-4A73-B879-34023662F21E}" type="slidenum">
              <a:rPr lang="en-US" smtClean="0"/>
              <a:t>8</a:t>
            </a:fld>
            <a:endParaRPr lang="en-US"/>
          </a:p>
        </p:txBody>
      </p:sp>
    </p:spTree>
    <p:extLst>
      <p:ext uri="{BB962C8B-B14F-4D97-AF65-F5344CB8AC3E}">
        <p14:creationId xmlns:p14="http://schemas.microsoft.com/office/powerpoint/2010/main" val="40907565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heel(1)">
                                      <p:cBhvr>
                                        <p:cTn id="21" dur="2000"/>
                                        <p:tgtEl>
                                          <p:spTgt spid="17"/>
                                        </p:tgtEl>
                                      </p:cBhvr>
                                    </p:animEffect>
                                  </p:childTnLst>
                                </p:cTn>
                              </p:par>
                              <p:par>
                                <p:cTn id="22" presetID="21" presetClass="entr" presetSubtype="1" fill="hold" nodeType="withEffect">
                                  <p:stCondLst>
                                    <p:cond delay="0"/>
                                  </p:stCondLst>
                                  <p:childTnLst>
                                    <p:set>
                                      <p:cBhvr>
                                        <p:cTn id="23" dur="1" fill="hold">
                                          <p:stCondLst>
                                            <p:cond delay="0"/>
                                          </p:stCondLst>
                                        </p:cTn>
                                        <p:tgtEl>
                                          <p:spTgt spid="7174"/>
                                        </p:tgtEl>
                                        <p:attrNameLst>
                                          <p:attrName>style.visibility</p:attrName>
                                        </p:attrNameLst>
                                      </p:cBhvr>
                                      <p:to>
                                        <p:strVal val="visible"/>
                                      </p:to>
                                    </p:set>
                                    <p:animEffect transition="in" filter="wheel(1)">
                                      <p:cBhvr>
                                        <p:cTn id="24" dur="20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0968223" y="118716"/>
            <a:ext cx="1006967" cy="440376"/>
          </a:xfrm>
          <a:prstGeom prst="rect">
            <a:avLst/>
          </a:prstGeom>
        </p:spPr>
      </p:pic>
      <p:sp>
        <p:nvSpPr>
          <p:cNvPr id="6" name="Rectangle 5"/>
          <p:cNvSpPr/>
          <p:nvPr/>
        </p:nvSpPr>
        <p:spPr>
          <a:xfrm>
            <a:off x="0" y="840900"/>
            <a:ext cx="12192000" cy="523220"/>
          </a:xfrm>
          <a:prstGeom prst="rect">
            <a:avLst/>
          </a:prstGeom>
        </p:spPr>
        <p:txBody>
          <a:bodyPr wrap="square">
            <a:spAutoFit/>
          </a:bodyPr>
          <a:lstStyle/>
          <a:p>
            <a:pPr marL="182880" lvl="0" algn="ct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BẢN CHẤT NHÀ NƯỚC CỘNG HÒA </a:t>
            </a:r>
            <a:r>
              <a:rPr lang="en-US"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 </a:t>
            </a:r>
            <a:r>
              <a:rPr lang="vi-VN" sz="28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XÃ HỘI CHỦ NGHĨA VIỆT NAM</a:t>
            </a:r>
          </a:p>
        </p:txBody>
      </p:sp>
      <p:sp>
        <p:nvSpPr>
          <p:cNvPr id="7" name="AutoShape 2" descr="Những nội dung cơ bản của Hiến pháp năm 201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887364" y="2283152"/>
            <a:ext cx="1571264" cy="369332"/>
          </a:xfrm>
          <a:prstGeom prst="rect">
            <a:avLst/>
          </a:prstGeom>
        </p:spPr>
        <p:txBody>
          <a:bodyPr wrap="none">
            <a:spAutoFit/>
          </a:bodyPr>
          <a:lstStyle/>
          <a:p>
            <a:r>
              <a:rPr lang="en-US" b="1" i="1" dirty="0">
                <a:solidFill>
                  <a:srgbClr val="FF0000"/>
                </a:solidFill>
                <a:latin typeface="Arial" panose="020B0604020202020204" pitchFamily="34" charset="0"/>
                <a:cs typeface="Arial" panose="020B0604020202020204" pitchFamily="34" charset="0"/>
              </a:rPr>
              <a:t>Tính thời đại</a:t>
            </a:r>
            <a:endParaRPr lang="en-US" dirty="0"/>
          </a:p>
        </p:txBody>
      </p:sp>
      <p:pic>
        <p:nvPicPr>
          <p:cNvPr id="10" name="Picture 2" descr="Apple celebrates Black History Month with Unity Collection and exclusive  content - Apple"/>
          <p:cNvPicPr>
            <a:picLocks noChangeAspect="1" noChangeArrowheads="1" noCrop="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460375" y="2038685"/>
            <a:ext cx="627526" cy="62752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4224867" y="2174609"/>
            <a:ext cx="7863793" cy="1703030"/>
          </a:xfrm>
          <a:prstGeom prst="rect">
            <a:avLst/>
          </a:prstGeom>
        </p:spPr>
        <p:txBody>
          <a:bodyPr wrap="square">
            <a:spAutoFit/>
          </a:bodyPr>
          <a:lstStyle/>
          <a:p>
            <a:pPr>
              <a:lnSpc>
                <a:spcPct val="150000"/>
              </a:lnSpc>
            </a:pPr>
            <a:endParaRPr lang="en-US" b="1" dirty="0"/>
          </a:p>
          <a:p>
            <a:pPr>
              <a:lnSpc>
                <a:spcPct val="150000"/>
              </a:lnSpc>
            </a:pPr>
            <a:r>
              <a:rPr lang="vi-VN" dirty="0"/>
              <a:t>Việt Nam nhất quán thực hiện đường lối </a:t>
            </a:r>
            <a:r>
              <a:rPr lang="vi-VN" b="1" u="sng" dirty="0">
                <a:solidFill>
                  <a:schemeClr val="accent6">
                    <a:lumMod val="75000"/>
                  </a:schemeClr>
                </a:solidFill>
              </a:rPr>
              <a:t>đối ngoại độc lập, tự chủ, hòa bình, hữu nghị, hợp tác và phát triển</a:t>
            </a:r>
            <a:r>
              <a:rPr lang="en-US" dirty="0"/>
              <a:t>.</a:t>
            </a:r>
            <a:r>
              <a:rPr lang="vi-VN" dirty="0"/>
              <a:t> </a:t>
            </a:r>
            <a:endParaRPr lang="en-US" dirty="0"/>
          </a:p>
          <a:p>
            <a:pPr algn="r">
              <a:lnSpc>
                <a:spcPct val="150000"/>
              </a:lnSpc>
            </a:pPr>
            <a:r>
              <a:rPr lang="vi-VN" i="1" dirty="0"/>
              <a:t>(Điều 12 của Hiến pháp 2013) </a:t>
            </a:r>
          </a:p>
        </p:txBody>
      </p:sp>
      <p:pic>
        <p:nvPicPr>
          <p:cNvPr id="8196" name="Picture 4" descr="Rusia - alta prioridad en política exterior de Vietnam, afirma presidente |  Política | Vietnam+ (VietnamPl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886" y="4379635"/>
            <a:ext cx="3422823" cy="200743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Dấu ấn công tác đối ngoạ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4589" y="4379634"/>
            <a:ext cx="3422822" cy="213100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ảnh giác với luận điệu xuyên tạc đường lối đối ngoại của Đảng – Nhân Văn  Việt"/>
          <p:cNvPicPr>
            <a:picLocks noChangeAspect="1" noChangeArrowheads="1"/>
          </p:cNvPicPr>
          <p:nvPr/>
        </p:nvPicPr>
        <p:blipFill rotWithShape="1">
          <a:blip r:embed="rId6">
            <a:extLst>
              <a:ext uri="{28A0092B-C50C-407E-A947-70E740481C1C}">
                <a14:useLocalDpi xmlns:a14="http://schemas.microsoft.com/office/drawing/2010/main" val="0"/>
              </a:ext>
            </a:extLst>
          </a:blip>
          <a:srcRect l="18752" t="614" r="16493" b="-614"/>
          <a:stretch/>
        </p:blipFill>
        <p:spPr bwMode="auto">
          <a:xfrm>
            <a:off x="1399119" y="2731164"/>
            <a:ext cx="1998251" cy="140782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Không thể xuyên tạc đường lối, chính sách đối ngoại độc lập, tự chủ của  Đảng và Nhà nước Việt Na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834" y="4379635"/>
            <a:ext cx="3422822" cy="21310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AA4CCF1-79CC-469E-9A60-E67B9D1A1CDA}"/>
              </a:ext>
            </a:extLst>
          </p:cNvPr>
          <p:cNvPicPr>
            <a:picLocks noChangeAspect="1"/>
          </p:cNvPicPr>
          <p:nvPr/>
        </p:nvPicPr>
        <p:blipFill rotWithShape="1">
          <a:blip r:embed="rId8">
            <a:extLst>
              <a:ext uri="{28A0092B-C50C-407E-A947-70E740481C1C}">
                <a14:useLocalDpi xmlns:a14="http://schemas.microsoft.com/office/drawing/2010/main" val="0"/>
              </a:ext>
            </a:extLst>
          </a:blip>
          <a:srcRect r="81677"/>
          <a:stretch/>
        </p:blipFill>
        <p:spPr>
          <a:xfrm>
            <a:off x="0" y="-33701"/>
            <a:ext cx="730737" cy="868604"/>
          </a:xfrm>
          <a:prstGeom prst="rect">
            <a:avLst/>
          </a:prstGeom>
        </p:spPr>
      </p:pic>
      <p:sp>
        <p:nvSpPr>
          <p:cNvPr id="2" name="Slide Number Placeholder 1">
            <a:extLst>
              <a:ext uri="{FF2B5EF4-FFF2-40B4-BE49-F238E27FC236}">
                <a16:creationId xmlns:a16="http://schemas.microsoft.com/office/drawing/2014/main" id="{E0EA8AF9-141C-C3E2-CC6D-C33E1E8FBA79}"/>
              </a:ext>
            </a:extLst>
          </p:cNvPr>
          <p:cNvSpPr>
            <a:spLocks noGrp="1"/>
          </p:cNvSpPr>
          <p:nvPr>
            <p:ph type="sldNum" sz="quarter" idx="12"/>
          </p:nvPr>
        </p:nvSpPr>
        <p:spPr/>
        <p:txBody>
          <a:bodyPr/>
          <a:lstStyle/>
          <a:p>
            <a:fld id="{D7031954-5A03-4A73-B879-34023662F21E}" type="slidenum">
              <a:rPr lang="en-US" smtClean="0"/>
              <a:t>9</a:t>
            </a:fld>
            <a:endParaRPr lang="en-US"/>
          </a:p>
        </p:txBody>
      </p:sp>
    </p:spTree>
    <p:extLst>
      <p:ext uri="{BB962C8B-B14F-4D97-AF65-F5344CB8AC3E}">
        <p14:creationId xmlns:p14="http://schemas.microsoft.com/office/powerpoint/2010/main" val="141105221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200"/>
                                        </p:tgtEl>
                                        <p:attrNameLst>
                                          <p:attrName>style.visibility</p:attrName>
                                        </p:attrNameLst>
                                      </p:cBhvr>
                                      <p:to>
                                        <p:strVal val="visible"/>
                                      </p:to>
                                    </p:set>
                                    <p:anim calcmode="lin" valueType="num">
                                      <p:cBhvr additive="base">
                                        <p:cTn id="15" dur="500" fill="hold"/>
                                        <p:tgtEl>
                                          <p:spTgt spid="8200"/>
                                        </p:tgtEl>
                                        <p:attrNameLst>
                                          <p:attrName>ppt_x</p:attrName>
                                        </p:attrNameLst>
                                      </p:cBhvr>
                                      <p:tavLst>
                                        <p:tav tm="0">
                                          <p:val>
                                            <p:strVal val="#ppt_x"/>
                                          </p:val>
                                        </p:tav>
                                        <p:tav tm="100000">
                                          <p:val>
                                            <p:strVal val="#ppt_x"/>
                                          </p:val>
                                        </p:tav>
                                      </p:tavLst>
                                    </p:anim>
                                    <p:anim calcmode="lin" valueType="num">
                                      <p:cBhvr additive="base">
                                        <p:cTn id="16" dur="500" fill="hold"/>
                                        <p:tgtEl>
                                          <p:spTgt spid="820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8202"/>
                                        </p:tgtEl>
                                        <p:attrNameLst>
                                          <p:attrName>style.visibility</p:attrName>
                                        </p:attrNameLst>
                                      </p:cBhvr>
                                      <p:to>
                                        <p:strVal val="visible"/>
                                      </p:to>
                                    </p:set>
                                    <p:animEffect transition="in" filter="wheel(1)">
                                      <p:cBhvr>
                                        <p:cTn id="26" dur="2000"/>
                                        <p:tgtEl>
                                          <p:spTgt spid="8202"/>
                                        </p:tgtEl>
                                      </p:cBhvr>
                                    </p:animEffect>
                                  </p:childTnLst>
                                </p:cTn>
                              </p:par>
                              <p:par>
                                <p:cTn id="27" presetID="21" presetClass="entr" presetSubtype="1" fill="hold" nodeType="withEffect">
                                  <p:stCondLst>
                                    <p:cond delay="0"/>
                                  </p:stCondLst>
                                  <p:childTnLst>
                                    <p:set>
                                      <p:cBhvr>
                                        <p:cTn id="28" dur="1" fill="hold">
                                          <p:stCondLst>
                                            <p:cond delay="0"/>
                                          </p:stCondLst>
                                        </p:cTn>
                                        <p:tgtEl>
                                          <p:spTgt spid="8198"/>
                                        </p:tgtEl>
                                        <p:attrNameLst>
                                          <p:attrName>style.visibility</p:attrName>
                                        </p:attrNameLst>
                                      </p:cBhvr>
                                      <p:to>
                                        <p:strVal val="visible"/>
                                      </p:to>
                                    </p:set>
                                    <p:animEffect transition="in" filter="wheel(1)">
                                      <p:cBhvr>
                                        <p:cTn id="29" dur="2000"/>
                                        <p:tgtEl>
                                          <p:spTgt spid="8198"/>
                                        </p:tgtEl>
                                      </p:cBhvr>
                                    </p:animEffect>
                                  </p:childTnLst>
                                </p:cTn>
                              </p:par>
                              <p:par>
                                <p:cTn id="30" presetID="21" presetClass="entr" presetSubtype="1" fill="hold" nodeType="withEffect">
                                  <p:stCondLst>
                                    <p:cond delay="0"/>
                                  </p:stCondLst>
                                  <p:childTnLst>
                                    <p:set>
                                      <p:cBhvr>
                                        <p:cTn id="31" dur="1" fill="hold">
                                          <p:stCondLst>
                                            <p:cond delay="0"/>
                                          </p:stCondLst>
                                        </p:cTn>
                                        <p:tgtEl>
                                          <p:spTgt spid="8196"/>
                                        </p:tgtEl>
                                        <p:attrNameLst>
                                          <p:attrName>style.visibility</p:attrName>
                                        </p:attrNameLst>
                                      </p:cBhvr>
                                      <p:to>
                                        <p:strVal val="visible"/>
                                      </p:to>
                                    </p:set>
                                    <p:animEffect transition="in" filter="wheel(1)">
                                      <p:cBhvr>
                                        <p:cTn id="32" dur="20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857</Words>
  <Application>Microsoft Macintosh PowerPoint</Application>
  <PresentationFormat>Widescreen</PresentationFormat>
  <Paragraphs>113</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Minh An Bùi</cp:lastModifiedBy>
  <cp:revision>6</cp:revision>
  <dcterms:created xsi:type="dcterms:W3CDTF">2023-07-28T03:30:58Z</dcterms:created>
  <dcterms:modified xsi:type="dcterms:W3CDTF">2023-09-07T07:03:39Z</dcterms:modified>
</cp:coreProperties>
</file>